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82" r:id="rId4"/>
    <p:sldId id="258" r:id="rId5"/>
    <p:sldId id="283" r:id="rId6"/>
    <p:sldId id="284" r:id="rId7"/>
    <p:sldId id="280" r:id="rId8"/>
    <p:sldId id="285" r:id="rId9"/>
    <p:sldId id="281" r:id="rId10"/>
    <p:sldId id="262" r:id="rId11"/>
    <p:sldId id="263" r:id="rId12"/>
    <p:sldId id="259" r:id="rId13"/>
    <p:sldId id="260" r:id="rId14"/>
    <p:sldId id="261" r:id="rId15"/>
    <p:sldId id="264" r:id="rId16"/>
    <p:sldId id="266" r:id="rId17"/>
    <p:sldId id="267" r:id="rId18"/>
    <p:sldId id="268" r:id="rId19"/>
    <p:sldId id="274" r:id="rId20"/>
    <p:sldId id="269" r:id="rId21"/>
    <p:sldId id="272" r:id="rId22"/>
    <p:sldId id="270" r:id="rId23"/>
    <p:sldId id="271" r:id="rId24"/>
    <p:sldId id="273" r:id="rId25"/>
    <p:sldId id="275" r:id="rId26"/>
    <p:sldId id="278" r:id="rId27"/>
    <p:sldId id="277" r:id="rId28"/>
    <p:sldId id="276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A17A-FDCB-4548-85E8-3862DF8C1067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5F1A-75C1-4E0B-96A6-CF56E835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5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FB13-7194-4F1C-8B9E-09FFE3EB6451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FF16-93C3-4B9E-867F-F6546EB9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Angiosperms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(estimated 257,400 angiosperm species in 13,678 genera)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Basal Angiosperms:  The ANITA Grade</a:t>
            </a:r>
          </a:p>
          <a:p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mborella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 err="1"/>
              <a:t>ymphaeales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 err="1"/>
              <a:t>lliciaceae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/>
              <a:t>rimeniaceae</a:t>
            </a:r>
            <a:r>
              <a:rPr lang="en-US" dirty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ustrobaileyaceae</a:t>
            </a:r>
            <a:r>
              <a:rPr lang="en-US" dirty="0" smtClean="0"/>
              <a:t>)</a:t>
            </a:r>
          </a:p>
          <a:p>
            <a:r>
              <a:rPr lang="en-US" dirty="0"/>
              <a:t>Judd et al pp. </a:t>
            </a:r>
            <a:r>
              <a:rPr lang="en-US"/>
              <a:t>225-236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Flower Parts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</p:spTree>
    <p:extLst>
      <p:ext uri="{BB962C8B-B14F-4D97-AF65-F5344CB8AC3E}">
        <p14:creationId xmlns:p14="http://schemas.microsoft.com/office/powerpoint/2010/main" val="271973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8" y="1600200"/>
            <a:ext cx="6023144" cy="4525963"/>
          </a:xfrm>
        </p:spPr>
      </p:pic>
      <p:sp>
        <p:nvSpPr>
          <p:cNvPr id="5" name="Oval 4"/>
          <p:cNvSpPr/>
          <p:nvPr/>
        </p:nvSpPr>
        <p:spPr>
          <a:xfrm>
            <a:off x="1143000" y="2895600"/>
            <a:ext cx="34290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Gametophyte of non-ANITA grade angiosperms usually has 8 cells.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85800" y="45720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8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Flowers of Early Angiosperms</a:t>
            </a:r>
            <a:br>
              <a:rPr lang="en-US" dirty="0" smtClean="0"/>
            </a:br>
            <a:r>
              <a:rPr lang="en-US" dirty="0" smtClean="0"/>
              <a:t>(as judged by the ANITA Grade)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Insect pollinated</a:t>
            </a:r>
          </a:p>
          <a:p>
            <a:r>
              <a:rPr lang="en-US" dirty="0" smtClean="0"/>
              <a:t>Radially symmetrical</a:t>
            </a:r>
          </a:p>
          <a:p>
            <a:r>
              <a:rPr lang="en-US" dirty="0" smtClean="0"/>
              <a:t>Perfect (bisexual, although not </a:t>
            </a:r>
            <a:r>
              <a:rPr lang="en-US" dirty="0" err="1" smtClean="0"/>
              <a:t>Amborella</a:t>
            </a:r>
            <a:r>
              <a:rPr lang="en-US" dirty="0" smtClean="0"/>
              <a:t>) and </a:t>
            </a:r>
            <a:r>
              <a:rPr lang="en-US" dirty="0" err="1" smtClean="0"/>
              <a:t>hypogynous</a:t>
            </a:r>
            <a:endParaRPr lang="en-US" dirty="0" smtClean="0"/>
          </a:p>
          <a:p>
            <a:r>
              <a:rPr lang="en-US" dirty="0" smtClean="0"/>
              <a:t>Parts several to numerous</a:t>
            </a:r>
          </a:p>
          <a:p>
            <a:r>
              <a:rPr lang="en-US" dirty="0" smtClean="0"/>
              <a:t>Parts free and distinct</a:t>
            </a:r>
          </a:p>
          <a:p>
            <a:r>
              <a:rPr lang="en-US" dirty="0" err="1" smtClean="0"/>
              <a:t>Perianth</a:t>
            </a:r>
            <a:r>
              <a:rPr lang="en-US" dirty="0" smtClean="0"/>
              <a:t> poorly differentiated into calyx and corolla (i.e., with </a:t>
            </a:r>
            <a:r>
              <a:rPr lang="en-US" dirty="0" err="1" smtClean="0"/>
              <a:t>tepals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Stamens poorly differentiated into anthers and filaments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1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Flowers of Early Angiosperms</a:t>
            </a:r>
            <a:br>
              <a:rPr lang="en-US" dirty="0" smtClean="0"/>
            </a:br>
            <a:r>
              <a:rPr lang="en-US" dirty="0" smtClean="0"/>
              <a:t>(as judged by the ANITA Grade)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Pollen grains </a:t>
            </a:r>
            <a:r>
              <a:rPr lang="en-US" dirty="0" err="1" smtClean="0"/>
              <a:t>monosulcate</a:t>
            </a:r>
            <a:endParaRPr lang="en-US" dirty="0" smtClean="0"/>
          </a:p>
          <a:p>
            <a:r>
              <a:rPr lang="en-US" dirty="0" smtClean="0"/>
              <a:t>Carpels with poorly differentiated stigma and style</a:t>
            </a:r>
          </a:p>
          <a:p>
            <a:r>
              <a:rPr lang="en-US" b="1" dirty="0" smtClean="0"/>
              <a:t>Carpel margins sealed by a secretion rather than fusion of epidermal layers as in other angiosperms.</a:t>
            </a:r>
          </a:p>
          <a:p>
            <a:r>
              <a:rPr lang="en-US" dirty="0" smtClean="0"/>
              <a:t>Female gametophyte may have unusual numbers of cells and </a:t>
            </a:r>
            <a:r>
              <a:rPr lang="en-US" dirty="0" err="1" smtClean="0"/>
              <a:t>ploidy</a:t>
            </a:r>
            <a:r>
              <a:rPr lang="en-US" dirty="0" smtClean="0"/>
              <a:t> level of endosperm:  most other angiosperms have an 8-nucleate female gametophyte and triploid endosperm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Amborella</a:t>
            </a:r>
            <a:r>
              <a:rPr lang="en-US" dirty="0" smtClean="0"/>
              <a:t> </a:t>
            </a:r>
            <a:r>
              <a:rPr lang="en-US" dirty="0" err="1" smtClean="0"/>
              <a:t>trichopoda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747970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933950" cy="33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3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Amborella</a:t>
            </a:r>
            <a:r>
              <a:rPr lang="en-US" dirty="0" smtClean="0"/>
              <a:t> </a:t>
            </a:r>
            <a:r>
              <a:rPr lang="en-US" dirty="0" err="1" smtClean="0"/>
              <a:t>trichopoda</a:t>
            </a:r>
            <a:r>
              <a:rPr lang="en-US" dirty="0" smtClean="0"/>
              <a:t>:  flower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05662"/>
            <a:ext cx="3164967" cy="319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752600"/>
            <a:ext cx="3124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Lacks vessels</a:t>
            </a:r>
          </a:p>
          <a:p>
            <a:r>
              <a:rPr lang="en-US" dirty="0" smtClean="0"/>
              <a:t>9-nucleate female gametophyte and triploid endosperm</a:t>
            </a:r>
          </a:p>
          <a:p>
            <a:r>
              <a:rPr lang="en-US" dirty="0" smtClean="0"/>
              <a:t>Shrub</a:t>
            </a:r>
          </a:p>
          <a:p>
            <a:r>
              <a:rPr lang="en-US" dirty="0" smtClean="0"/>
              <a:t>Stigma </a:t>
            </a:r>
            <a:r>
              <a:rPr lang="en-US" dirty="0"/>
              <a:t>and style poorly </a:t>
            </a:r>
            <a:r>
              <a:rPr lang="en-US" dirty="0" smtClean="0"/>
              <a:t>differentiated</a:t>
            </a:r>
          </a:p>
          <a:p>
            <a:r>
              <a:rPr lang="en-US" dirty="0" smtClean="0"/>
              <a:t>Flowers unisexual, </a:t>
            </a:r>
            <a:r>
              <a:rPr lang="en-US" dirty="0" err="1" smtClean="0"/>
              <a:t>carpellate</a:t>
            </a:r>
            <a:r>
              <a:rPr lang="en-US" dirty="0" smtClean="0"/>
              <a:t> flowers have sterile stamens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staminodes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Tepals</a:t>
            </a:r>
            <a:r>
              <a:rPr lang="en-US" dirty="0" smtClean="0"/>
              <a:t>=  no differentiation into sepals and petals</a:t>
            </a:r>
          </a:p>
          <a:p>
            <a:r>
              <a:rPr lang="en-US" dirty="0" smtClean="0"/>
              <a:t>Stamens poorly delimited </a:t>
            </a:r>
          </a:p>
          <a:p>
            <a:r>
              <a:rPr lang="en-US" dirty="0" smtClean="0"/>
              <a:t>between anther and filament</a:t>
            </a:r>
          </a:p>
          <a:p>
            <a:r>
              <a:rPr lang="en-US" dirty="0" smtClean="0"/>
              <a:t>(filament short);  inner </a:t>
            </a:r>
          </a:p>
          <a:p>
            <a:r>
              <a:rPr lang="en-US" dirty="0" smtClean="0"/>
              <a:t>stamens frequently sterile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staminodes</a:t>
            </a:r>
            <a:r>
              <a:rPr lang="en-US" dirty="0" smtClean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6926"/>
            <a:ext cx="3448050" cy="307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90800" y="2286000"/>
            <a:ext cx="1295400" cy="1036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52600" y="3048000"/>
            <a:ext cx="2954083" cy="1354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13172"/>
            <a:ext cx="1790700" cy="108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Amborella</a:t>
            </a:r>
            <a:r>
              <a:rPr lang="en-US" dirty="0" smtClean="0"/>
              <a:t> </a:t>
            </a:r>
            <a:r>
              <a:rPr lang="en-US" dirty="0" err="1" smtClean="0"/>
              <a:t>trichopoda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6024"/>
            <a:ext cx="6498151" cy="48828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799" y="1066800"/>
            <a:ext cx="3096675" cy="556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05993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743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Tracheids</a:t>
            </a:r>
            <a:r>
              <a:rPr lang="en-US" dirty="0" smtClean="0"/>
              <a:t> yes!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23900" y="3505200"/>
            <a:ext cx="0" cy="55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H="1" flipV="1">
            <a:off x="4419600" y="1066800"/>
            <a:ext cx="3027241" cy="518159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46841" y="1600200"/>
            <a:ext cx="154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Vessel elements 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9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Amborella</a:t>
            </a:r>
            <a:r>
              <a:rPr lang="en-US" dirty="0" smtClean="0"/>
              <a:t> </a:t>
            </a:r>
            <a:r>
              <a:rPr lang="en-US" dirty="0" err="1" smtClean="0"/>
              <a:t>trichopoda</a:t>
            </a:r>
            <a:r>
              <a:rPr lang="en-US" dirty="0" smtClean="0"/>
              <a:t>:  other distinctive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 (Yes, our first plant with a fruit!!) is an ovoid red drupe</a:t>
            </a:r>
          </a:p>
          <a:p>
            <a:r>
              <a:rPr lang="en-US" dirty="0" smtClean="0"/>
              <a:t>“More or less </a:t>
            </a:r>
            <a:r>
              <a:rPr lang="en-US" dirty="0" err="1" smtClean="0"/>
              <a:t>inaperturate</a:t>
            </a:r>
            <a:r>
              <a:rPr lang="en-US" dirty="0" smtClean="0"/>
              <a:t> pollen” J&amp;C pg. 233</a:t>
            </a:r>
          </a:p>
          <a:p>
            <a:r>
              <a:rPr lang="en-US" dirty="0" smtClean="0"/>
              <a:t>Both insect and wind pollinated</a:t>
            </a:r>
          </a:p>
          <a:p>
            <a:r>
              <a:rPr lang="en-US" dirty="0" smtClean="0"/>
              <a:t>Drupes are dispersed by birds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381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99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Nymphaceae</a:t>
            </a:r>
            <a:r>
              <a:rPr lang="en-US" dirty="0" smtClean="0"/>
              <a:t>:  Water </a:t>
            </a:r>
            <a:r>
              <a:rPr lang="en-US" dirty="0" err="1" smtClean="0"/>
              <a:t>Lillies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912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02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9605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6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090"/>
            <a:ext cx="8534400" cy="64129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9656845">
            <a:off x="1072928" y="-151365"/>
            <a:ext cx="2408487" cy="6981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419600" y="59436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5791200"/>
            <a:ext cx="1828800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ANITA Grade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419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Nymphaceae</a:t>
            </a:r>
            <a:r>
              <a:rPr lang="en-US" dirty="0" smtClean="0"/>
              <a:t>:  Water </a:t>
            </a:r>
            <a:r>
              <a:rPr lang="en-US" dirty="0" err="1" smtClean="0"/>
              <a:t>Lillies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lack vessels or have intermediate tracheid-like vessel.  </a:t>
            </a:r>
          </a:p>
          <a:p>
            <a:r>
              <a:rPr lang="en-US" dirty="0" err="1" smtClean="0"/>
              <a:t>Tepals</a:t>
            </a:r>
            <a:endParaRPr lang="en-US" dirty="0" smtClean="0"/>
          </a:p>
          <a:p>
            <a:r>
              <a:rPr lang="en-US" dirty="0" smtClean="0"/>
              <a:t>Stems with conspicuous air canals</a:t>
            </a:r>
          </a:p>
          <a:p>
            <a:r>
              <a:rPr lang="en-US" dirty="0" smtClean="0"/>
              <a:t>Aquatic</a:t>
            </a:r>
          </a:p>
          <a:p>
            <a:r>
              <a:rPr lang="en-US" dirty="0" err="1" smtClean="0"/>
              <a:t>Tepals</a:t>
            </a:r>
            <a:r>
              <a:rPr lang="en-US" dirty="0" smtClean="0"/>
              <a:t> seem to intergrade with stamens</a:t>
            </a:r>
          </a:p>
          <a:p>
            <a:r>
              <a:rPr lang="en-US" dirty="0" smtClean="0"/>
              <a:t>Stamens sometimes poorly differentiated into anther and filament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143250" cy="472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77167"/>
            <a:ext cx="2657475" cy="43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057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Stamen poorly differentiated into filament and anther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2225" y="5715000"/>
            <a:ext cx="200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Petals seem to intergrade into stamens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00200" y="5715000"/>
            <a:ext cx="9620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828800" y="4724400"/>
            <a:ext cx="733425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62225" y="51054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362200" y="4114800"/>
            <a:ext cx="200025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1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Nymphaceae</a:t>
            </a:r>
            <a:r>
              <a:rPr lang="en-US" dirty="0" smtClean="0"/>
              <a:t>:  Water </a:t>
            </a:r>
            <a:r>
              <a:rPr lang="en-US" dirty="0" err="1" smtClean="0"/>
              <a:t>Lillies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Pollen grains usually </a:t>
            </a:r>
            <a:r>
              <a:rPr lang="en-US" dirty="0" err="1" smtClean="0"/>
              <a:t>monosulcate</a:t>
            </a:r>
            <a:endParaRPr lang="en-US" dirty="0" smtClean="0"/>
          </a:p>
          <a:p>
            <a:r>
              <a:rPr lang="en-US" dirty="0" smtClean="0"/>
              <a:t>Carpels distinct or connate</a:t>
            </a:r>
          </a:p>
          <a:p>
            <a:r>
              <a:rPr lang="en-US" dirty="0" smtClean="0"/>
              <a:t>Some flowers attract beetles by producing heat (!) along with a strong fruity odor, flowers opening and closing daily to trap the beetles</a:t>
            </a:r>
          </a:p>
          <a:p>
            <a:r>
              <a:rPr lang="en-US" dirty="0" smtClean="0"/>
              <a:t>4 cell/4 nucleus female gametophyte and diploid endosperm!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Nymphaceae</a:t>
            </a:r>
            <a:r>
              <a:rPr lang="en-US" dirty="0" smtClean="0"/>
              <a:t>: </a:t>
            </a:r>
            <a:r>
              <a:rPr lang="en-US" smtClean="0"/>
              <a:t>Nymphaea </a:t>
            </a:r>
            <a:r>
              <a:rPr lang="en-US" dirty="0" err="1" smtClean="0"/>
              <a:t>odorata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23144" cy="4525963"/>
          </a:xfrm>
        </p:spPr>
      </p:pic>
      <p:sp>
        <p:nvSpPr>
          <p:cNvPr id="5" name="Oval 4"/>
          <p:cNvSpPr/>
          <p:nvPr/>
        </p:nvSpPr>
        <p:spPr>
          <a:xfrm rot="1619833">
            <a:off x="4397869" y="2191849"/>
            <a:ext cx="1756589" cy="3657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(F-H) Petal-like stamens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(E) Petal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502919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Petals seem to intergrade into stamens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43600" y="535236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95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Austrobaileyales</a:t>
            </a:r>
            <a:r>
              <a:rPr lang="en-US" dirty="0" smtClean="0"/>
              <a:t> (Star Anise Family)</a:t>
            </a:r>
            <a:br>
              <a:rPr lang="en-US" dirty="0" smtClean="0"/>
            </a:br>
            <a:r>
              <a:rPr lang="en-US" sz="2200" dirty="0" smtClean="0"/>
              <a:t>(includes </a:t>
            </a:r>
            <a:r>
              <a:rPr lang="en-US" sz="2200" dirty="0" err="1" smtClean="0"/>
              <a:t>Illiciaceae</a:t>
            </a:r>
            <a:r>
              <a:rPr lang="en-US" sz="2200" dirty="0" smtClean="0"/>
              <a:t>, </a:t>
            </a:r>
            <a:r>
              <a:rPr lang="en-US" sz="2200" dirty="0" err="1" smtClean="0"/>
              <a:t>Austrobaileyaceae</a:t>
            </a:r>
            <a:r>
              <a:rPr lang="en-US" sz="2200" dirty="0" smtClean="0"/>
              <a:t> and </a:t>
            </a:r>
            <a:r>
              <a:rPr lang="en-US" sz="2200" dirty="0" err="1" smtClean="0"/>
              <a:t>Trimeniacae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55" y="1828800"/>
            <a:ext cx="49339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4876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Illicium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Illiciaceae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Stamens still poorly differentiated into filament and anther</a:t>
            </a:r>
          </a:p>
          <a:p>
            <a:r>
              <a:rPr lang="en-US" dirty="0" smtClean="0"/>
              <a:t>Vessel elements clearly present</a:t>
            </a:r>
          </a:p>
          <a:p>
            <a:r>
              <a:rPr lang="en-US" dirty="0" err="1" smtClean="0"/>
              <a:t>Tepals</a:t>
            </a:r>
            <a:r>
              <a:rPr lang="en-US" dirty="0" smtClean="0"/>
              <a:t> still present</a:t>
            </a:r>
          </a:p>
          <a:p>
            <a:r>
              <a:rPr lang="en-US" dirty="0" smtClean="0"/>
              <a:t>Fruit a star-like aggregate of 1-seeded follicles</a:t>
            </a:r>
          </a:p>
          <a:p>
            <a:r>
              <a:rPr lang="en-US" dirty="0" smtClean="0"/>
              <a:t>Endosperm diploid</a:t>
            </a:r>
          </a:p>
          <a:p>
            <a:r>
              <a:rPr lang="en-US" dirty="0" smtClean="0"/>
              <a:t>Pollen grains with 3 (or 6) furrows!!  -- a feature that leads to the </a:t>
            </a:r>
            <a:r>
              <a:rPr lang="en-US" dirty="0" err="1" smtClean="0"/>
              <a:t>Eudicot</a:t>
            </a:r>
            <a:r>
              <a:rPr lang="en-US" dirty="0" smtClean="0"/>
              <a:t> clade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9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Illiciaceae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" y="144780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33400" y="4876800"/>
            <a:ext cx="1752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3400" y="6019800"/>
            <a:ext cx="2133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4800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Poorly differentiated stamens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953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Poorly differentiated stigma and style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81400" y="3810000"/>
            <a:ext cx="3352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78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 Members Clearly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2" y="1524000"/>
            <a:ext cx="3545440" cy="493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6093"/>
            <a:ext cx="2314575" cy="528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3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504"/>
            <a:ext cx="8534400" cy="64129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29000" y="222504"/>
            <a:ext cx="2286000" cy="22158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222504"/>
            <a:ext cx="2286000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Petaloid</a:t>
            </a:r>
            <a:r>
              <a:rPr lang="en-US" dirty="0" smtClean="0"/>
              <a:t> stamens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00600" y="409956"/>
            <a:ext cx="152400" cy="275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5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504"/>
            <a:ext cx="8534400" cy="64129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343400" y="4800600"/>
            <a:ext cx="152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95800" y="624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here!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57800" y="41910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502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stop!!!!!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 flipV="1">
            <a:off x="4419600" y="1981200"/>
            <a:ext cx="13716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 flipV="1">
            <a:off x="4419600" y="2743200"/>
            <a:ext cx="2438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 flipV="1">
            <a:off x="3124200" y="2133600"/>
            <a:ext cx="13716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 flipV="1">
            <a:off x="2209800" y="2209800"/>
            <a:ext cx="12192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 flipV="1">
            <a:off x="1295400" y="2362200"/>
            <a:ext cx="9906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13"/>
          <p:cNvSpPr>
            <a:spLocks noChangeShapeType="1"/>
          </p:cNvSpPr>
          <p:nvPr/>
        </p:nvSpPr>
        <p:spPr bwMode="auto">
          <a:xfrm flipV="1">
            <a:off x="609600" y="4038600"/>
            <a:ext cx="6781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117725" y="139065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A</a:t>
            </a:r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3260725" y="131445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B</a:t>
            </a:r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>
            <a:off x="4403725" y="131445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C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791200" y="14478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D</a:t>
            </a:r>
          </a:p>
        </p:txBody>
      </p:sp>
      <p:sp>
        <p:nvSpPr>
          <p:cNvPr id="2060" name="Text Box 18"/>
          <p:cNvSpPr txBox="1">
            <a:spLocks noChangeArrowheads="1"/>
          </p:cNvSpPr>
          <p:nvPr/>
        </p:nvSpPr>
        <p:spPr bwMode="auto">
          <a:xfrm>
            <a:off x="6842125" y="2228850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E</a:t>
            </a:r>
          </a:p>
        </p:txBody>
      </p:sp>
      <p:sp>
        <p:nvSpPr>
          <p:cNvPr id="2061" name="Text Box 19"/>
          <p:cNvSpPr txBox="1">
            <a:spLocks noChangeArrowheads="1"/>
          </p:cNvSpPr>
          <p:nvPr/>
        </p:nvSpPr>
        <p:spPr bwMode="auto">
          <a:xfrm>
            <a:off x="7391400" y="35814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F</a:t>
            </a:r>
          </a:p>
        </p:txBody>
      </p:sp>
      <p:sp>
        <p:nvSpPr>
          <p:cNvPr id="2062" name="Text Box 20"/>
          <p:cNvSpPr txBox="1">
            <a:spLocks noChangeArrowheads="1"/>
          </p:cNvSpPr>
          <p:nvPr/>
        </p:nvSpPr>
        <p:spPr bwMode="auto">
          <a:xfrm>
            <a:off x="381000" y="541813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</a:rPr>
              <a:t>?</a:t>
            </a:r>
          </a:p>
        </p:txBody>
      </p:sp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533400" y="457200"/>
            <a:ext cx="8004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HYPOTHETICAL ANGIOSPERM PHYLOGENY</a:t>
            </a:r>
          </a:p>
        </p:txBody>
      </p:sp>
    </p:spTree>
    <p:extLst>
      <p:ext uri="{BB962C8B-B14F-4D97-AF65-F5344CB8AC3E}">
        <p14:creationId xmlns:p14="http://schemas.microsoft.com/office/powerpoint/2010/main" val="2584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ss\Desktop\Plant Tax 2011 WNMU\2011-06-07_10-26-46_840_ANITA_G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1580"/>
            <a:ext cx="8622537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7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381000" y="5181600"/>
            <a:ext cx="815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1447800" y="2133600"/>
            <a:ext cx="19050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429000" y="2286000"/>
            <a:ext cx="18288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5410200" y="2362200"/>
            <a:ext cx="19812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" descr="ambo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960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LLfl604a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4683_water_l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4"/>
          <a:stretch>
            <a:fillRect/>
          </a:stretch>
        </p:blipFill>
        <p:spPr bwMode="auto">
          <a:xfrm>
            <a:off x="3962400" y="533400"/>
            <a:ext cx="23622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43200" y="5867400"/>
            <a:ext cx="387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</a:rPr>
              <a:t>“ANITA GRADE”</a:t>
            </a:r>
          </a:p>
        </p:txBody>
      </p:sp>
    </p:spTree>
    <p:extLst>
      <p:ext uri="{BB962C8B-B14F-4D97-AF65-F5344CB8AC3E}">
        <p14:creationId xmlns:p14="http://schemas.microsoft.com/office/powerpoint/2010/main" val="16865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 flipV="1">
            <a:off x="533400" y="4876800"/>
            <a:ext cx="792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V="1">
            <a:off x="2133600" y="1524000"/>
            <a:ext cx="17526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 flipV="1">
            <a:off x="2133600" y="2362200"/>
            <a:ext cx="47244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7" descr="geranium_sanguineum_47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5527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Lilium bulbiferum UK: Orange lily DK: Brannlilje FI: Ruskolilja FR: Lis bulbeux orangé NL: Oranje lelie IT: Giglio rosso con bulbilli HU: Tüzes liliom Tüzliliom DE: Feuerlilie PL: Lilia bulwkowata SK: ľalia cibuľkonosná CZ: lilie cibulkonosná SE: Brandlil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46"/>
          <a:stretch>
            <a:fillRect/>
          </a:stretch>
        </p:blipFill>
        <p:spPr bwMode="auto">
          <a:xfrm>
            <a:off x="5257800" y="1143000"/>
            <a:ext cx="32004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140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30289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0"/>
          <p:cNvSpPr>
            <a:spLocks noChangeShapeType="1"/>
          </p:cNvSpPr>
          <p:nvPr/>
        </p:nvSpPr>
        <p:spPr bwMode="auto">
          <a:xfrm flipH="1" flipV="1">
            <a:off x="2209800" y="60198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537325" y="5581650"/>
            <a:ext cx="1697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Eudicots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5867400" y="381000"/>
            <a:ext cx="1878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Monocots</a:t>
            </a:r>
          </a:p>
        </p:txBody>
      </p: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2057400" y="381000"/>
            <a:ext cx="2125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Times New Roman" pitchFamily="18" charset="0"/>
              </a:rPr>
              <a:t>Magnoliids</a:t>
            </a:r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V="1">
            <a:off x="533400" y="53340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 flipV="1">
            <a:off x="990600" y="5410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 flipV="1">
            <a:off x="1447800" y="54102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 </a:t>
            </a:r>
            <a:r>
              <a:rPr lang="en-US" dirty="0" err="1" smtClean="0"/>
              <a:t>Synapomorphies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Seeds produced within a carpel with a stigmatic surface for pollen germination</a:t>
            </a:r>
          </a:p>
          <a:p>
            <a:r>
              <a:rPr lang="en-US" dirty="0" smtClean="0"/>
              <a:t>Very reduced female gametophyte, consisting in most cases of just 8 nuclei in seven cells</a:t>
            </a:r>
          </a:p>
          <a:p>
            <a:r>
              <a:rPr lang="en-US" dirty="0" smtClean="0"/>
              <a:t>Double fertilization</a:t>
            </a:r>
          </a:p>
          <a:p>
            <a:r>
              <a:rPr lang="en-US" dirty="0" smtClean="0"/>
              <a:t>Triploid endosperm</a:t>
            </a:r>
          </a:p>
          <a:p>
            <a:r>
              <a:rPr lang="en-US" dirty="0" smtClean="0"/>
              <a:t>Specialized phloem (companion cells derived from same mother cell as sieve tube elements)– though very similar to gymnosperms.  Gymnosperms have sieve pores, while angiosperms have sieve 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3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296746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105400"/>
            <a:ext cx="629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Sieve cells are living (metabolically active), but dependent on the companion cells .  “Sieve elements” refers either to sieve tube member (angiosperms)  or sieve cell (gymnosperms and ferns.)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6873" y="838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Sieve Elements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763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 </a:t>
            </a:r>
            <a:r>
              <a:rPr lang="en-US" dirty="0" err="1" smtClean="0"/>
              <a:t>Synapomorphies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Vessels in xylem tissue (not just </a:t>
            </a:r>
            <a:r>
              <a:rPr lang="en-US" dirty="0" err="1" smtClean="0"/>
              <a:t>tracheids</a:t>
            </a:r>
            <a:r>
              <a:rPr lang="en-US" dirty="0" smtClean="0"/>
              <a:t>;  this feature probably evolved within the group however)</a:t>
            </a:r>
          </a:p>
          <a:p>
            <a:r>
              <a:rPr lang="en-US" dirty="0" smtClean="0"/>
              <a:t>Many molecular features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589</Words>
  <Application>Microsoft Office PowerPoint</Application>
  <PresentationFormat>On-screen Show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Angiosperms  (estimated 257,400 angiosperm species in 13,678 genera)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Angiosperm Synapomorphies</vt:lpstr>
      <vt:lpstr>PowerPoint Presentation</vt:lpstr>
      <vt:lpstr>Angiosperm Synapomorphies</vt:lpstr>
      <vt:lpstr>Generalized Flower Parts</vt:lpstr>
      <vt:lpstr>Angiosperm Life Cycle</vt:lpstr>
      <vt:lpstr>Flowers of Early Angiosperms (as judged by the ANITA Grade)</vt:lpstr>
      <vt:lpstr>Flowers of Early Angiosperms (as judged by the ANITA Grade)</vt:lpstr>
      <vt:lpstr>Amborella trichopoda</vt:lpstr>
      <vt:lpstr>Amborella trichopoda:  flower</vt:lpstr>
      <vt:lpstr>Amborella trichopoda</vt:lpstr>
      <vt:lpstr>Amborella trichopoda:  other distinctive features</vt:lpstr>
      <vt:lpstr>Nymphaceae:  Water Lillies</vt:lpstr>
      <vt:lpstr>PowerPoint Presentation</vt:lpstr>
      <vt:lpstr>Nymphaceae:  Water Lillies</vt:lpstr>
      <vt:lpstr>Stamens</vt:lpstr>
      <vt:lpstr>Nymphaceae:  Water Lillies</vt:lpstr>
      <vt:lpstr>Nymphaceae: Nymphaea odorata</vt:lpstr>
      <vt:lpstr>Austrobaileyales (Star Anise Family) (includes Illiciaceae, Austrobaileyaceae and Trimeniacae</vt:lpstr>
      <vt:lpstr>Illiciaceae</vt:lpstr>
      <vt:lpstr>Illiciaceae</vt:lpstr>
      <vt:lpstr>Vessel Members Clearly Present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Angiosperms</dc:title>
  <dc:creator>Russ</dc:creator>
  <cp:lastModifiedBy>Russ</cp:lastModifiedBy>
  <cp:revision>34</cp:revision>
  <cp:lastPrinted>2013-10-08T00:56:18Z</cp:lastPrinted>
  <dcterms:created xsi:type="dcterms:W3CDTF">2011-06-28T20:28:52Z</dcterms:created>
  <dcterms:modified xsi:type="dcterms:W3CDTF">2013-10-08T01:01:58Z</dcterms:modified>
</cp:coreProperties>
</file>