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1" r:id="rId4"/>
    <p:sldId id="262" r:id="rId5"/>
    <p:sldId id="257" r:id="rId6"/>
    <p:sldId id="259" r:id="rId7"/>
    <p:sldId id="260" r:id="rId8"/>
    <p:sldId id="268" r:id="rId9"/>
    <p:sldId id="263" r:id="rId10"/>
    <p:sldId id="264" r:id="rId11"/>
    <p:sldId id="266" r:id="rId12"/>
    <p:sldId id="267" r:id="rId13"/>
    <p:sldId id="271" r:id="rId14"/>
    <p:sldId id="299" r:id="rId15"/>
    <p:sldId id="281" r:id="rId16"/>
    <p:sldId id="269" r:id="rId17"/>
    <p:sldId id="270" r:id="rId18"/>
    <p:sldId id="273" r:id="rId19"/>
    <p:sldId id="298" r:id="rId20"/>
    <p:sldId id="272" r:id="rId21"/>
    <p:sldId id="275" r:id="rId22"/>
    <p:sldId id="274" r:id="rId23"/>
    <p:sldId id="276" r:id="rId24"/>
    <p:sldId id="277" r:id="rId25"/>
    <p:sldId id="278" r:id="rId26"/>
    <p:sldId id="279" r:id="rId27"/>
    <p:sldId id="282" r:id="rId28"/>
    <p:sldId id="280" r:id="rId29"/>
    <p:sldId id="283" r:id="rId30"/>
    <p:sldId id="286" r:id="rId31"/>
    <p:sldId id="287" r:id="rId32"/>
    <p:sldId id="289" r:id="rId33"/>
    <p:sldId id="284" r:id="rId34"/>
    <p:sldId id="297" r:id="rId35"/>
    <p:sldId id="290" r:id="rId36"/>
    <p:sldId id="291" r:id="rId37"/>
    <p:sldId id="285" r:id="rId38"/>
    <p:sldId id="292" r:id="rId39"/>
    <p:sldId id="293" r:id="rId40"/>
    <p:sldId id="295" r:id="rId41"/>
    <p:sldId id="294" r:id="rId42"/>
    <p:sldId id="296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1162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E4D03-30AD-4123-8CD3-DE1010E3EFF2}" type="datetimeFigureOut">
              <a:rPr lang="en-US" smtClean="0"/>
              <a:t>6/14/2018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384BF-F576-44C6-B72F-7EFEFFF44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230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E4D03-30AD-4123-8CD3-DE1010E3EFF2}" type="datetimeFigureOut">
              <a:rPr lang="en-US" smtClean="0"/>
              <a:t>6/14/2018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384BF-F576-44C6-B72F-7EFEFFF44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808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E4D03-30AD-4123-8CD3-DE1010E3EFF2}" type="datetimeFigureOut">
              <a:rPr lang="en-US" smtClean="0"/>
              <a:t>6/14/2018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384BF-F576-44C6-B72F-7EFEFFF44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19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E4D03-30AD-4123-8CD3-DE1010E3EFF2}" type="datetimeFigureOut">
              <a:rPr lang="en-US" smtClean="0"/>
              <a:t>6/14/2018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384BF-F576-44C6-B72F-7EFEFFF44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58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E4D03-30AD-4123-8CD3-DE1010E3EFF2}" type="datetimeFigureOut">
              <a:rPr lang="en-US" smtClean="0"/>
              <a:t>6/14/2018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384BF-F576-44C6-B72F-7EFEFFF44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739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E4D03-30AD-4123-8CD3-DE1010E3EFF2}" type="datetimeFigureOut">
              <a:rPr lang="en-US" smtClean="0"/>
              <a:t>6/14/2018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384BF-F576-44C6-B72F-7EFEFFF44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888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E4D03-30AD-4123-8CD3-DE1010E3EFF2}" type="datetimeFigureOut">
              <a:rPr lang="en-US" smtClean="0"/>
              <a:t>6/14/2018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384BF-F576-44C6-B72F-7EFEFFF44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401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E4D03-30AD-4123-8CD3-DE1010E3EFF2}" type="datetimeFigureOut">
              <a:rPr lang="en-US" smtClean="0"/>
              <a:t>6/14/2018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384BF-F576-44C6-B72F-7EFEFFF44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955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E4D03-30AD-4123-8CD3-DE1010E3EFF2}" type="datetimeFigureOut">
              <a:rPr lang="en-US" smtClean="0"/>
              <a:t>6/14/2018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384BF-F576-44C6-B72F-7EFEFFF44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05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E4D03-30AD-4123-8CD3-DE1010E3EFF2}" type="datetimeFigureOut">
              <a:rPr lang="en-US" smtClean="0"/>
              <a:t>6/14/2018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384BF-F576-44C6-B72F-7EFEFFF44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151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E4D03-30AD-4123-8CD3-DE1010E3EFF2}" type="datetimeFigureOut">
              <a:rPr lang="en-US" smtClean="0"/>
              <a:t>6/14/2018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384BF-F576-44C6-B72F-7EFEFFF44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280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BE4D03-30AD-4123-8CD3-DE1010E3EFF2}" type="datetimeFigureOut">
              <a:rPr lang="en-US" smtClean="0"/>
              <a:t>6/14/2018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3384BF-F576-44C6-B72F-7EFEFFF44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59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Magnoliids</a:t>
            </a:r>
            <a:br>
              <a:rPr lang="en-US" dirty="0"/>
            </a:br>
            <a:r>
              <a:rPr lang="en-US" sz="2800" dirty="0"/>
              <a:t>Judd et al pp. 250-262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Previously considered part of “Dicots”</a:t>
            </a:r>
          </a:p>
        </p:txBody>
      </p:sp>
    </p:spTree>
    <p:extLst>
      <p:ext uri="{BB962C8B-B14F-4D97-AF65-F5344CB8AC3E}">
        <p14:creationId xmlns:p14="http://schemas.microsoft.com/office/powerpoint/2010/main" val="33237950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Magnoliales</a:t>
            </a:r>
            <a:r>
              <a:rPr lang="en-US" dirty="0"/>
              <a:t>:  </a:t>
            </a:r>
            <a:r>
              <a:rPr lang="en-US" dirty="0" err="1"/>
              <a:t>Magnoliaceae</a:t>
            </a:r>
            <a:r>
              <a:rPr lang="en-US" dirty="0"/>
              <a:t>:  Magnolia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142" y="1600200"/>
            <a:ext cx="6011715" cy="4525963"/>
          </a:xfrm>
        </p:spPr>
      </p:pic>
    </p:spTree>
    <p:extLst>
      <p:ext uri="{BB962C8B-B14F-4D97-AF65-F5344CB8AC3E}">
        <p14:creationId xmlns:p14="http://schemas.microsoft.com/office/powerpoint/2010/main" val="33744023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Magnoliales</a:t>
            </a:r>
            <a:r>
              <a:rPr lang="en-US" dirty="0"/>
              <a:t>:  </a:t>
            </a:r>
            <a:r>
              <a:rPr lang="en-US" dirty="0" err="1"/>
              <a:t>Magnoliaceae</a:t>
            </a:r>
            <a:r>
              <a:rPr lang="en-US" dirty="0"/>
              <a:t>:  Magnolia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324612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143000"/>
            <a:ext cx="2536825" cy="1902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188018"/>
            <a:ext cx="4127500" cy="346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32817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Magnoliales</a:t>
            </a:r>
            <a:r>
              <a:rPr lang="en-US" dirty="0"/>
              <a:t>:  </a:t>
            </a:r>
            <a:r>
              <a:rPr lang="en-US" dirty="0" err="1"/>
              <a:t>Magnoliaceae</a:t>
            </a:r>
            <a:r>
              <a:rPr lang="en-US" dirty="0"/>
              <a:t>: Magnolia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Fruit– an aggregate of follicles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419350"/>
            <a:ext cx="3162300" cy="4174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54935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Magnoliaceae</a:t>
            </a:r>
            <a:r>
              <a:rPr lang="en-US" dirty="0"/>
              <a:t>: Magnolia—</a:t>
            </a:r>
            <a:br>
              <a:rPr lang="en-US" dirty="0"/>
            </a:br>
            <a:r>
              <a:rPr lang="en-US" sz="3100" dirty="0"/>
              <a:t>leaf blades with spherical cells (pellucid dots) containing ethereal oils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912808"/>
            <a:ext cx="5695950" cy="4126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64008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Umm…this pic is </a:t>
            </a:r>
            <a:r>
              <a:rPr lang="en-US" dirty="0" err="1"/>
              <a:t>Ptelea</a:t>
            </a:r>
            <a:r>
              <a:rPr lang="en-US" dirty="0"/>
              <a:t> trifoliata, a eudicot not a magnoliid!  What’s up…..???</a:t>
            </a:r>
          </a:p>
        </p:txBody>
      </p:sp>
    </p:spTree>
    <p:extLst>
      <p:ext uri="{BB962C8B-B14F-4D97-AF65-F5344CB8AC3E}">
        <p14:creationId xmlns:p14="http://schemas.microsoft.com/office/powerpoint/2010/main" val="35369426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Idioblasts</a:t>
            </a:r>
            <a:r>
              <a:rPr lang="en-US" dirty="0"/>
              <a:t> in Magnoliid Leaves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1"/>
            <a:ext cx="5912909" cy="4434682"/>
          </a:xfrm>
        </p:spPr>
      </p:pic>
      <p:sp>
        <p:nvSpPr>
          <p:cNvPr id="6" name="TextBox 5"/>
          <p:cNvSpPr txBox="1"/>
          <p:nvPr/>
        </p:nvSpPr>
        <p:spPr>
          <a:xfrm>
            <a:off x="228600" y="6217446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Per discussion with Walter Judd… ethereal oils are in microscopic </a:t>
            </a:r>
            <a:r>
              <a:rPr lang="en-US" dirty="0" err="1"/>
              <a:t>idioblasts</a:t>
            </a:r>
            <a:r>
              <a:rPr lang="en-US" dirty="0"/>
              <a:t> in magnoliids, not the easily visible pellucid dots of the </a:t>
            </a:r>
            <a:r>
              <a:rPr lang="en-US" dirty="0" err="1"/>
              <a:t>Rutaceae</a:t>
            </a:r>
            <a:r>
              <a:rPr lang="en-US" dirty="0"/>
              <a:t> in eudicots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3733800" y="3581400"/>
            <a:ext cx="3048000" cy="26360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4191000" y="2057400"/>
            <a:ext cx="2590800" cy="41600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4953000" y="4191000"/>
            <a:ext cx="1828800" cy="20264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3429000" y="2286000"/>
            <a:ext cx="3352800" cy="39314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83410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Ethereal Oil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“Aromatic, highly volatile, oily secondary plant products containing </a:t>
            </a:r>
            <a:r>
              <a:rPr lang="en-US" dirty="0" err="1"/>
              <a:t>monoterpenoids</a:t>
            </a:r>
            <a:r>
              <a:rPr lang="en-US" dirty="0"/>
              <a:t> and </a:t>
            </a:r>
            <a:r>
              <a:rPr lang="en-US" dirty="0" err="1"/>
              <a:t>sesquiterpenoids</a:t>
            </a:r>
            <a:r>
              <a:rPr lang="en-US" dirty="0"/>
              <a:t> (and other aromatic compounds), frequently in pellucid dots.”  J&amp;C pg. 572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3935390"/>
            <a:ext cx="5867400" cy="14597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86600" y="54864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monoterpene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6311C0-7C14-4429-BF0B-890664EF6F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4680466"/>
            <a:ext cx="230505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7268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Magnoliales</a:t>
            </a:r>
            <a:r>
              <a:rPr lang="en-US" dirty="0"/>
              <a:t>:  </a:t>
            </a:r>
            <a:r>
              <a:rPr lang="en-US" dirty="0" err="1"/>
              <a:t>Magnoliaceae</a:t>
            </a:r>
            <a:r>
              <a:rPr lang="en-US" dirty="0"/>
              <a:t>:  Liriodendron </a:t>
            </a:r>
            <a:r>
              <a:rPr lang="en-US" dirty="0" err="1"/>
              <a:t>tulipfera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00200"/>
            <a:ext cx="4762500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79359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Magnoliaceae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Foliage--  Trees/shrubs blade with pellucid dots containing ethereal oils (aromatic </a:t>
            </a:r>
            <a:r>
              <a:rPr lang="en-US" dirty="0" err="1"/>
              <a:t>terpenoids</a:t>
            </a:r>
            <a:r>
              <a:rPr lang="en-US" dirty="0"/>
              <a:t>) </a:t>
            </a:r>
          </a:p>
          <a:p>
            <a:r>
              <a:rPr lang="en-US" dirty="0"/>
              <a:t>Calyx</a:t>
            </a:r>
          </a:p>
          <a:p>
            <a:r>
              <a:rPr lang="en-US" dirty="0"/>
              <a:t>Corolla</a:t>
            </a:r>
          </a:p>
          <a:p>
            <a:r>
              <a:rPr lang="en-US" dirty="0"/>
              <a:t>Androecium  -- </a:t>
            </a:r>
            <a:r>
              <a:rPr lang="en-US" sz="2800" dirty="0"/>
              <a:t>Many undifferentiated stamens</a:t>
            </a:r>
            <a:endParaRPr lang="en-US" dirty="0"/>
          </a:p>
          <a:p>
            <a:r>
              <a:rPr lang="en-US" dirty="0"/>
              <a:t>Gynoecium--   </a:t>
            </a:r>
            <a:r>
              <a:rPr lang="en-US" sz="2800" dirty="0"/>
              <a:t>Numerous distinct</a:t>
            </a:r>
          </a:p>
          <a:p>
            <a:r>
              <a:rPr lang="en-US" dirty="0"/>
              <a:t>Fruit– </a:t>
            </a:r>
            <a:r>
              <a:rPr lang="en-US" sz="2800" dirty="0"/>
              <a:t>aggregate of follicles, seed red, dangles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209800" y="3352800"/>
            <a:ext cx="914400" cy="45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2209800" y="3810000"/>
            <a:ext cx="914400" cy="381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276600" y="35814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Tepals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488637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Magnoliales</a:t>
            </a:r>
            <a:r>
              <a:rPr lang="en-US" dirty="0"/>
              <a:t>:  </a:t>
            </a:r>
            <a:r>
              <a:rPr lang="en-US" dirty="0" err="1"/>
              <a:t>Myristicaceae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MMy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32004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057400"/>
            <a:ext cx="5038564" cy="1981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62382" y="4648200"/>
            <a:ext cx="3886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Myristica</a:t>
            </a:r>
            <a:r>
              <a:rPr lang="en-US" sz="2800" dirty="0"/>
              <a:t>:  source of nutmeg and mace, from the Spice Islands (Indonesia)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6026497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Bark exudes reddish sap </a:t>
            </a:r>
            <a:r>
              <a:rPr lang="en-US"/>
              <a:t>when slashed.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183" y="4039235"/>
            <a:ext cx="1397199" cy="2048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99922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Myristicaceae</a:t>
            </a:r>
            <a:r>
              <a:rPr lang="en-US" dirty="0"/>
              <a:t> in South America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600200"/>
            <a:ext cx="5029200" cy="28289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924300"/>
            <a:ext cx="5029200" cy="28289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53461" y="2359820"/>
            <a:ext cx="5562598" cy="312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689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2504"/>
            <a:ext cx="8534400" cy="641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4214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Magnoliales</a:t>
            </a:r>
            <a:r>
              <a:rPr lang="en-US" dirty="0"/>
              <a:t>:  </a:t>
            </a:r>
            <a:r>
              <a:rPr lang="en-US" dirty="0" err="1"/>
              <a:t>Myristicaceae</a:t>
            </a:r>
            <a:r>
              <a:rPr lang="en-US" dirty="0"/>
              <a:t>:  </a:t>
            </a:r>
            <a:r>
              <a:rPr lang="en-US" dirty="0" err="1"/>
              <a:t>Myristica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Seeds of </a:t>
            </a:r>
            <a:r>
              <a:rPr lang="en-US" dirty="0" err="1"/>
              <a:t>Myristica</a:t>
            </a:r>
            <a:r>
              <a:rPr lang="en-US" dirty="0"/>
              <a:t> </a:t>
            </a:r>
            <a:r>
              <a:rPr lang="en-US" dirty="0" err="1"/>
              <a:t>fragrans</a:t>
            </a:r>
            <a:r>
              <a:rPr lang="en-US" dirty="0"/>
              <a:t> (nutmeg tree) are the source of nutmeg;  the colorful aril is the source of the spice called Mace.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212431"/>
            <a:ext cx="1881123" cy="1840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607" y="3352800"/>
            <a:ext cx="2242517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24400"/>
            <a:ext cx="2381250" cy="197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956560"/>
            <a:ext cx="2357120" cy="1767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214937"/>
            <a:ext cx="717975" cy="148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 flipH="1" flipV="1">
            <a:off x="5486400" y="6248400"/>
            <a:ext cx="1371600" cy="7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143000" y="35052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Flowers…3 connate </a:t>
            </a:r>
            <a:r>
              <a:rPr lang="en-US" dirty="0" err="1"/>
              <a:t>tepals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038600" y="3840480"/>
            <a:ext cx="1676400" cy="8077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61620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609600"/>
            <a:ext cx="4238625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990600"/>
            <a:ext cx="2209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Stamens with filaments connate into solid column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905000" y="1600200"/>
            <a:ext cx="547688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691313" y="5105400"/>
            <a:ext cx="23002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Follicle?  Berry?  Legume?  Capsule?  Other?– dehiscent </a:t>
            </a:r>
            <a:r>
              <a:rPr lang="en-US"/>
              <a:t>along two </a:t>
            </a:r>
            <a:r>
              <a:rPr lang="en-US" dirty="0"/>
              <a:t>sides, fleshy, one </a:t>
            </a:r>
            <a:r>
              <a:rPr lang="en-US" dirty="0" err="1"/>
              <a:t>carpellate</a:t>
            </a:r>
            <a:r>
              <a:rPr lang="en-US" dirty="0"/>
              <a:t> flower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6553200" y="5334000"/>
            <a:ext cx="152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04800" y="21336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Monadelphous</a:t>
            </a:r>
            <a:r>
              <a:rPr lang="en-US" dirty="0"/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426" y="2819400"/>
            <a:ext cx="2157174" cy="14388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10400" y="91440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 one carpel</a:t>
            </a:r>
            <a:r>
              <a:rPr lang="en-US"/>
              <a:t>, superior ovary</a:t>
            </a:r>
          </a:p>
        </p:txBody>
      </p:sp>
    </p:spTree>
    <p:extLst>
      <p:ext uri="{BB962C8B-B14F-4D97-AF65-F5344CB8AC3E}">
        <p14:creationId xmlns:p14="http://schemas.microsoft.com/office/powerpoint/2010/main" val="32914473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Magnoliales</a:t>
            </a:r>
            <a:r>
              <a:rPr lang="en-US" dirty="0"/>
              <a:t>:  </a:t>
            </a:r>
            <a:r>
              <a:rPr lang="en-US" dirty="0" err="1"/>
              <a:t>Myristicaceae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Foliage– </a:t>
            </a:r>
            <a:r>
              <a:rPr lang="en-US" sz="2400" dirty="0"/>
              <a:t>bark exudes reddish sap;  blades with pellucid dots containing ethereal oils;  contains </a:t>
            </a:r>
            <a:r>
              <a:rPr lang="en-US" sz="2400" dirty="0" err="1"/>
              <a:t>myristicin</a:t>
            </a:r>
            <a:r>
              <a:rPr lang="en-US" sz="2400" dirty="0"/>
              <a:t> (=hallucinogen)</a:t>
            </a:r>
          </a:p>
          <a:p>
            <a:r>
              <a:rPr lang="en-US" dirty="0"/>
              <a:t>Calyx</a:t>
            </a:r>
          </a:p>
          <a:p>
            <a:r>
              <a:rPr lang="en-US" dirty="0"/>
              <a:t>Corolla</a:t>
            </a:r>
          </a:p>
          <a:p>
            <a:r>
              <a:rPr lang="en-US" dirty="0"/>
              <a:t>Androecium– </a:t>
            </a:r>
            <a:r>
              <a:rPr lang="en-US" sz="2400" dirty="0"/>
              <a:t>filaments connate into a solid column</a:t>
            </a:r>
          </a:p>
          <a:p>
            <a:r>
              <a:rPr lang="en-US" dirty="0"/>
              <a:t>Gynoecium</a:t>
            </a:r>
            <a:r>
              <a:rPr lang="en-US" sz="2800" dirty="0"/>
              <a:t>--   </a:t>
            </a:r>
            <a:r>
              <a:rPr lang="en-US" sz="2400" dirty="0"/>
              <a:t>one ovule, ovary superior</a:t>
            </a:r>
          </a:p>
          <a:p>
            <a:r>
              <a:rPr lang="en-US" dirty="0"/>
              <a:t>Fruit</a:t>
            </a:r>
            <a:r>
              <a:rPr lang="en-US" sz="3600" dirty="0"/>
              <a:t>– </a:t>
            </a:r>
            <a:r>
              <a:rPr lang="en-US" sz="2400" dirty="0"/>
              <a:t>leathery follicle, large seed, colorful aril</a:t>
            </a:r>
          </a:p>
          <a:p>
            <a:endParaRPr lang="en-US" sz="3600" dirty="0"/>
          </a:p>
        </p:txBody>
      </p:sp>
      <p:sp>
        <p:nvSpPr>
          <p:cNvPr id="4" name="Right Arrow 3"/>
          <p:cNvSpPr/>
          <p:nvPr/>
        </p:nvSpPr>
        <p:spPr>
          <a:xfrm>
            <a:off x="2590800" y="3054904"/>
            <a:ext cx="1295400" cy="914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890010" y="3250494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Three connate </a:t>
            </a:r>
            <a:r>
              <a:rPr lang="en-US" sz="2400" dirty="0" err="1"/>
              <a:t>tepals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324142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Laurales</a:t>
            </a:r>
            <a:r>
              <a:rPr lang="en-US" dirty="0"/>
              <a:t>:  </a:t>
            </a:r>
            <a:r>
              <a:rPr lang="en-US" dirty="0" err="1"/>
              <a:t>Lauraceae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Trees or shrubs including sources for Sassafras, Cinnamon, Avocado, Bay Leaves, etc.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8374" y="3101340"/>
            <a:ext cx="3717326" cy="3614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819400"/>
            <a:ext cx="2914650" cy="229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07230"/>
            <a:ext cx="2588690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1446746" y="2590800"/>
            <a:ext cx="3658654" cy="1752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4743450" y="2590800"/>
            <a:ext cx="36195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105400" y="2590800"/>
            <a:ext cx="3048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505700" y="3467100"/>
            <a:ext cx="1638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Persea</a:t>
            </a:r>
            <a:r>
              <a:rPr lang="en-US" dirty="0"/>
              <a:t> </a:t>
            </a:r>
            <a:r>
              <a:rPr lang="en-US" dirty="0" err="1"/>
              <a:t>americana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505700" y="4800600"/>
            <a:ext cx="1485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trees and B trees </a:t>
            </a:r>
            <a:r>
              <a:rPr lang="en-US"/>
              <a:t>promote outcrossing</a:t>
            </a:r>
          </a:p>
        </p:txBody>
      </p:sp>
    </p:spTree>
    <p:extLst>
      <p:ext uri="{BB962C8B-B14F-4D97-AF65-F5344CB8AC3E}">
        <p14:creationId xmlns:p14="http://schemas.microsoft.com/office/powerpoint/2010/main" val="17543188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Laurales</a:t>
            </a:r>
            <a:r>
              <a:rPr lang="en-US" dirty="0"/>
              <a:t>:  </a:t>
            </a:r>
            <a:r>
              <a:rPr lang="en-US" dirty="0" err="1"/>
              <a:t>Lauraceae</a:t>
            </a:r>
            <a:r>
              <a:rPr lang="en-US" dirty="0"/>
              <a:t>:  </a:t>
            </a:r>
            <a:r>
              <a:rPr lang="en-US" dirty="0" err="1"/>
              <a:t>Laurus</a:t>
            </a:r>
            <a:r>
              <a:rPr lang="en-US" dirty="0"/>
              <a:t> </a:t>
            </a:r>
            <a:r>
              <a:rPr lang="en-US" dirty="0" err="1"/>
              <a:t>nobilis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35" y="1295400"/>
            <a:ext cx="3333750" cy="2697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411384"/>
            <a:ext cx="28956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35" y="4209877"/>
            <a:ext cx="3301676" cy="2506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524000"/>
            <a:ext cx="27432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00800" y="1752600"/>
            <a:ext cx="2057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Bay Laurel</a:t>
            </a:r>
          </a:p>
        </p:txBody>
      </p:sp>
    </p:spTree>
    <p:extLst>
      <p:ext uri="{BB962C8B-B14F-4D97-AF65-F5344CB8AC3E}">
        <p14:creationId xmlns:p14="http://schemas.microsoft.com/office/powerpoint/2010/main" val="21182402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Laurales</a:t>
            </a:r>
            <a:r>
              <a:rPr lang="en-US" dirty="0"/>
              <a:t>:  </a:t>
            </a:r>
            <a:r>
              <a:rPr lang="en-US" dirty="0" err="1"/>
              <a:t>Lauraceae</a:t>
            </a:r>
            <a:r>
              <a:rPr lang="en-US" dirty="0"/>
              <a:t>:  </a:t>
            </a:r>
            <a:r>
              <a:rPr lang="en-US" dirty="0" err="1"/>
              <a:t>Cinnamomum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Large genus of over 300 species that is source of camphor, cinnamon, etc.</a:t>
            </a:r>
          </a:p>
          <a:p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81400"/>
            <a:ext cx="6410325" cy="299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590800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455795"/>
            <a:ext cx="1657350" cy="233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628900"/>
            <a:ext cx="2095500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28950" y="2628900"/>
            <a:ext cx="259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Cinnamomum</a:t>
            </a:r>
            <a:r>
              <a:rPr lang="en-US" dirty="0"/>
              <a:t> </a:t>
            </a:r>
            <a:r>
              <a:rPr lang="en-US" dirty="0" err="1"/>
              <a:t>verum</a:t>
            </a:r>
            <a:r>
              <a:rPr lang="en-US" dirty="0"/>
              <a:t> and other species provide the spice.</a:t>
            </a:r>
          </a:p>
        </p:txBody>
      </p:sp>
    </p:spTree>
    <p:extLst>
      <p:ext uri="{BB962C8B-B14F-4D97-AF65-F5344CB8AC3E}">
        <p14:creationId xmlns:p14="http://schemas.microsoft.com/office/powerpoint/2010/main" val="7882211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Laurales</a:t>
            </a:r>
            <a:r>
              <a:rPr lang="en-US" dirty="0"/>
              <a:t>:  </a:t>
            </a:r>
            <a:r>
              <a:rPr lang="en-US" dirty="0" err="1"/>
              <a:t>Lauraceae</a:t>
            </a:r>
            <a:r>
              <a:rPr lang="en-US" dirty="0"/>
              <a:t>:  Sassafras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Extract of essential oil is source of perfumes, root beer, candy, and the drug MDMA(ecstasy.) </a:t>
            </a:r>
          </a:p>
          <a:p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819400"/>
            <a:ext cx="381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200400"/>
            <a:ext cx="2506980" cy="224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" y="5019675"/>
            <a:ext cx="3038475" cy="183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41910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Sassafras candy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685800" y="4560332"/>
            <a:ext cx="76200" cy="4593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505200" y="563880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Fruit is a drupe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3920490" y="5334000"/>
            <a:ext cx="11811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83723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" y="256794"/>
            <a:ext cx="8534400" cy="6412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6096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Sassafras </a:t>
            </a:r>
            <a:r>
              <a:rPr lang="en-US" dirty="0" err="1"/>
              <a:t>albidum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3400" y="3429000"/>
            <a:ext cx="2209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Stamens with nectar producing appendages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362200" y="4038600"/>
            <a:ext cx="8382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715000" y="32766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 </a:t>
            </a:r>
            <a:r>
              <a:rPr lang="en-US" dirty="0" err="1"/>
              <a:t>tepals</a:t>
            </a:r>
            <a:endParaRPr lang="en-US" dirty="0"/>
          </a:p>
        </p:txBody>
      </p:sp>
      <p:cxnSp>
        <p:nvCxnSpPr>
          <p:cNvPr id="9" name="Straight Arrow Connector 8"/>
          <p:cNvCxnSpPr>
            <a:stCxn id="7" idx="1"/>
          </p:cNvCxnSpPr>
          <p:nvPr/>
        </p:nvCxnSpPr>
        <p:spPr>
          <a:xfrm flipH="1">
            <a:off x="5562600" y="3461266"/>
            <a:ext cx="152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5867400" y="1524000"/>
            <a:ext cx="1295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391400" y="1295400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Leaves have pellucid dots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3400" y="57912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One ovule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133600" y="5975866"/>
            <a:ext cx="1066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09095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Laurales</a:t>
            </a:r>
            <a:r>
              <a:rPr lang="en-US" dirty="0"/>
              <a:t>:  </a:t>
            </a:r>
            <a:r>
              <a:rPr lang="en-US" dirty="0" err="1"/>
              <a:t>Lauraceae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525963"/>
          </a:xfrm>
        </p:spPr>
        <p:txBody>
          <a:bodyPr/>
          <a:lstStyle/>
          <a:p>
            <a:r>
              <a:rPr lang="en-US" dirty="0"/>
              <a:t>Foliage– contain ethereal oils</a:t>
            </a:r>
          </a:p>
          <a:p>
            <a:r>
              <a:rPr lang="en-US" dirty="0"/>
              <a:t>Calyx</a:t>
            </a:r>
          </a:p>
          <a:p>
            <a:r>
              <a:rPr lang="en-US" dirty="0"/>
              <a:t>Corolla</a:t>
            </a:r>
          </a:p>
          <a:p>
            <a:r>
              <a:rPr lang="en-US" dirty="0"/>
              <a:t>Androecium—  filaments with nectar producing appendages</a:t>
            </a:r>
          </a:p>
          <a:p>
            <a:r>
              <a:rPr lang="en-US" dirty="0"/>
              <a:t>Gynoecium—  one carpel, ovary superior</a:t>
            </a:r>
          </a:p>
          <a:p>
            <a:r>
              <a:rPr lang="en-US" dirty="0"/>
              <a:t>Fruit–  drupe or one seeded berry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2209800" y="2514600"/>
            <a:ext cx="1752600" cy="381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2209800" y="2895600"/>
            <a:ext cx="1752600" cy="304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267200" y="2590800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Usually 6 </a:t>
            </a:r>
            <a:r>
              <a:rPr lang="en-US" sz="3200" dirty="0" err="1"/>
              <a:t>tepals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472336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Piperales</a:t>
            </a:r>
            <a:r>
              <a:rPr lang="en-US" dirty="0"/>
              <a:t>:  </a:t>
            </a:r>
            <a:r>
              <a:rPr lang="en-US" dirty="0" err="1"/>
              <a:t>Piperaceae</a:t>
            </a:r>
            <a:r>
              <a:rPr lang="en-US" dirty="0"/>
              <a:t>:  Piper</a:t>
            </a:r>
          </a:p>
        </p:txBody>
      </p:sp>
      <p:pic>
        <p:nvPicPr>
          <p:cNvPr id="4" name="Picture 4" descr="100_PIP_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6"/>
          <a:stretch>
            <a:fillRect/>
          </a:stretch>
        </p:blipFill>
        <p:spPr bwMode="auto">
          <a:xfrm>
            <a:off x="1143000" y="1524000"/>
            <a:ext cx="4257479" cy="3419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pipe_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143000"/>
            <a:ext cx="25527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istockphoto_720891_cracked_pepp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>
            <a:fillRect/>
          </a:stretch>
        </p:blipFill>
        <p:spPr bwMode="auto">
          <a:xfrm>
            <a:off x="6068414" y="4301836"/>
            <a:ext cx="2384343" cy="2543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9389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Magnolia “on the Mall!”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68" y="1600200"/>
            <a:ext cx="8028664" cy="4525963"/>
          </a:xfrm>
        </p:spPr>
      </p:pic>
    </p:spTree>
    <p:extLst>
      <p:ext uri="{BB962C8B-B14F-4D97-AF65-F5344CB8AC3E}">
        <p14:creationId xmlns:p14="http://schemas.microsoft.com/office/powerpoint/2010/main" val="33737522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www.botany.hawaii.edu/faculty/carr/images/pip_n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95400"/>
            <a:ext cx="4381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TextBox 5"/>
          <p:cNvSpPr txBox="1">
            <a:spLocks noChangeArrowheads="1"/>
          </p:cNvSpPr>
          <p:nvPr/>
        </p:nvSpPr>
        <p:spPr bwMode="auto">
          <a:xfrm>
            <a:off x="3657600" y="5943600"/>
            <a:ext cx="21691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Piper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nigrum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7" descr="pepper-pl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799" y="1314450"/>
            <a:ext cx="3803769" cy="37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14400" y="381000"/>
            <a:ext cx="701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/>
              <a:t>Piperales</a:t>
            </a:r>
            <a:r>
              <a:rPr lang="en-US" sz="4400" dirty="0"/>
              <a:t>:  </a:t>
            </a:r>
            <a:r>
              <a:rPr lang="en-US" sz="4400" dirty="0" err="1"/>
              <a:t>Piperaceae</a:t>
            </a:r>
            <a:r>
              <a:rPr lang="en-US" sz="4400" dirty="0"/>
              <a:t>:  Piper</a:t>
            </a:r>
          </a:p>
        </p:txBody>
      </p:sp>
    </p:spTree>
    <p:extLst>
      <p:ext uri="{BB962C8B-B14F-4D97-AF65-F5344CB8AC3E}">
        <p14:creationId xmlns:p14="http://schemas.microsoft.com/office/powerpoint/2010/main" val="13201434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2504"/>
            <a:ext cx="8534400" cy="641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209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Piperales</a:t>
            </a:r>
            <a:r>
              <a:rPr lang="en-US" dirty="0"/>
              <a:t>:  </a:t>
            </a:r>
            <a:r>
              <a:rPr lang="en-US" dirty="0" err="1"/>
              <a:t>Piperaceae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525963"/>
          </a:xfrm>
        </p:spPr>
        <p:txBody>
          <a:bodyPr/>
          <a:lstStyle/>
          <a:p>
            <a:r>
              <a:rPr lang="en-US" dirty="0"/>
              <a:t>Foliage– contains ethereal oils</a:t>
            </a:r>
          </a:p>
          <a:p>
            <a:r>
              <a:rPr lang="en-US" dirty="0"/>
              <a:t>Calyx</a:t>
            </a:r>
          </a:p>
          <a:p>
            <a:r>
              <a:rPr lang="en-US" dirty="0"/>
              <a:t>Corolla</a:t>
            </a:r>
          </a:p>
          <a:p>
            <a:r>
              <a:rPr lang="en-US" dirty="0"/>
              <a:t>Androecium— filaments distinct </a:t>
            </a:r>
          </a:p>
          <a:p>
            <a:r>
              <a:rPr lang="en-US" dirty="0"/>
              <a:t>Gynoecium—  1 ovule per gynoecium </a:t>
            </a:r>
          </a:p>
          <a:p>
            <a:r>
              <a:rPr lang="en-US" dirty="0"/>
              <a:t>Fruit–  drupe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2057400" y="2590800"/>
            <a:ext cx="1219200" cy="381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2057400" y="2971800"/>
            <a:ext cx="1219200" cy="228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403270" y="2679412"/>
            <a:ext cx="297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No </a:t>
            </a:r>
            <a:r>
              <a:rPr lang="en-US" sz="2000" dirty="0" err="1"/>
              <a:t>perianth</a:t>
            </a:r>
            <a:r>
              <a:rPr lang="en-US" sz="2000" dirty="0"/>
              <a:t>!  Spikes of thick, minute flowers</a:t>
            </a:r>
          </a:p>
        </p:txBody>
      </p:sp>
    </p:spTree>
    <p:extLst>
      <p:ext uri="{BB962C8B-B14F-4D97-AF65-F5344CB8AC3E}">
        <p14:creationId xmlns:p14="http://schemas.microsoft.com/office/powerpoint/2010/main" val="26713233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Piperales</a:t>
            </a:r>
            <a:r>
              <a:rPr lang="en-US" dirty="0"/>
              <a:t>:  </a:t>
            </a:r>
            <a:r>
              <a:rPr lang="en-US" dirty="0" err="1"/>
              <a:t>Aristolochiaceae</a:t>
            </a:r>
            <a:r>
              <a:rPr lang="en-US" dirty="0"/>
              <a:t>:  </a:t>
            </a:r>
            <a:r>
              <a:rPr lang="en-US" dirty="0" err="1"/>
              <a:t>Aristolochia</a:t>
            </a:r>
            <a:r>
              <a:rPr lang="en-US" dirty="0"/>
              <a:t> </a:t>
            </a:r>
            <a:r>
              <a:rPr lang="en-US" dirty="0" err="1"/>
              <a:t>watsonii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61" y="1676400"/>
            <a:ext cx="3349600" cy="502636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752600"/>
            <a:ext cx="4411362" cy="29397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935" y="4940557"/>
            <a:ext cx="2658291" cy="1771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6293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Aristolochia</a:t>
            </a:r>
            <a:r>
              <a:rPr lang="en-US" dirty="0"/>
              <a:t> </a:t>
            </a:r>
            <a:r>
              <a:rPr lang="en-US" dirty="0" err="1"/>
              <a:t>californica</a:t>
            </a:r>
            <a:endParaRPr lang="en-US" dirty="0"/>
          </a:p>
        </p:txBody>
      </p:sp>
      <p:pic>
        <p:nvPicPr>
          <p:cNvPr id="1026" name="Picture 2" descr="C:\gilaflora15\2011-03-23 02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00200"/>
            <a:ext cx="7203713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28800" y="19050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Ovary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667000" y="2089666"/>
            <a:ext cx="1981200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06867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2504"/>
            <a:ext cx="8534400" cy="641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9598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Piperales</a:t>
            </a:r>
            <a:r>
              <a:rPr lang="en-US" dirty="0"/>
              <a:t>:  </a:t>
            </a:r>
            <a:r>
              <a:rPr lang="en-US" dirty="0" err="1"/>
              <a:t>Aristolochiaceae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Foliage– ethereal oils with pellucid dots and </a:t>
            </a:r>
            <a:r>
              <a:rPr lang="en-US" dirty="0" err="1"/>
              <a:t>aristolochic</a:t>
            </a:r>
            <a:r>
              <a:rPr lang="en-US" dirty="0"/>
              <a:t> acids, bitter yellow nitrogenous compounds</a:t>
            </a:r>
          </a:p>
          <a:p>
            <a:r>
              <a:rPr lang="en-US" dirty="0"/>
              <a:t>Calyx– connate, showy, dull red, mottled</a:t>
            </a:r>
          </a:p>
          <a:p>
            <a:r>
              <a:rPr lang="en-US" dirty="0"/>
              <a:t>Corolla– missing</a:t>
            </a:r>
          </a:p>
          <a:p>
            <a:r>
              <a:rPr lang="en-US" dirty="0"/>
              <a:t>Androecium– filaments </a:t>
            </a:r>
            <a:r>
              <a:rPr lang="en-US" dirty="0" err="1"/>
              <a:t>adnate</a:t>
            </a:r>
            <a:r>
              <a:rPr lang="en-US" dirty="0"/>
              <a:t> to style</a:t>
            </a:r>
          </a:p>
          <a:p>
            <a:r>
              <a:rPr lang="en-US" dirty="0"/>
              <a:t>Gynoecium– inferior ovary, </a:t>
            </a:r>
            <a:r>
              <a:rPr lang="en-US"/>
              <a:t>4-6 connate carpels</a:t>
            </a:r>
            <a:endParaRPr lang="en-US" dirty="0"/>
          </a:p>
          <a:p>
            <a:r>
              <a:rPr lang="en-US" dirty="0"/>
              <a:t>Fruit– </a:t>
            </a:r>
            <a:r>
              <a:rPr lang="en-US" dirty="0" err="1"/>
              <a:t>septicidal</a:t>
            </a:r>
            <a:r>
              <a:rPr lang="en-US" dirty="0"/>
              <a:t> capsule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7743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Piperales</a:t>
            </a:r>
            <a:r>
              <a:rPr lang="en-US" dirty="0"/>
              <a:t>:  </a:t>
            </a:r>
            <a:r>
              <a:rPr lang="en-US" dirty="0" err="1"/>
              <a:t>Saururaceae</a:t>
            </a:r>
            <a:r>
              <a:rPr lang="en-US" dirty="0"/>
              <a:t>:  </a:t>
            </a:r>
            <a:r>
              <a:rPr lang="en-US" dirty="0" err="1"/>
              <a:t>Anemopsis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576" y="1600200"/>
            <a:ext cx="5028847" cy="4525963"/>
          </a:xfrm>
        </p:spPr>
      </p:pic>
      <p:sp>
        <p:nvSpPr>
          <p:cNvPr id="5" name="TextBox 4"/>
          <p:cNvSpPr txBox="1"/>
          <p:nvPr/>
        </p:nvSpPr>
        <p:spPr>
          <a:xfrm>
            <a:off x="228600" y="3886200"/>
            <a:ext cx="1752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Yerba </a:t>
            </a:r>
            <a:r>
              <a:rPr lang="en-US" dirty="0" err="1"/>
              <a:t>mansa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259080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Anemopsis</a:t>
            </a:r>
            <a:r>
              <a:rPr lang="en-US" dirty="0"/>
              <a:t> </a:t>
            </a:r>
            <a:r>
              <a:rPr lang="en-US" dirty="0" err="1"/>
              <a:t>californica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4539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Piperales</a:t>
            </a:r>
            <a:r>
              <a:rPr lang="en-US" dirty="0"/>
              <a:t>:  </a:t>
            </a:r>
            <a:r>
              <a:rPr lang="en-US" dirty="0" err="1"/>
              <a:t>Saururaceae</a:t>
            </a:r>
            <a:r>
              <a:rPr lang="en-US" dirty="0"/>
              <a:t>: </a:t>
            </a:r>
            <a:r>
              <a:rPr lang="en-US" dirty="0" err="1"/>
              <a:t>Anemopsis</a:t>
            </a:r>
            <a:r>
              <a:rPr lang="en-US" dirty="0"/>
              <a:t>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86660"/>
            <a:ext cx="6230262" cy="5266540"/>
          </a:xfrm>
        </p:spPr>
      </p:pic>
      <p:sp>
        <p:nvSpPr>
          <p:cNvPr id="5" name="TextBox 4"/>
          <p:cNvSpPr txBox="1"/>
          <p:nvPr/>
        </p:nvSpPr>
        <p:spPr>
          <a:xfrm>
            <a:off x="228600" y="15240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Petaloid</a:t>
            </a:r>
            <a:r>
              <a:rPr lang="en-US" dirty="0"/>
              <a:t> bracts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828800" y="1708666"/>
            <a:ext cx="21336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828800" y="1708666"/>
            <a:ext cx="304800" cy="4249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828800" y="1708666"/>
            <a:ext cx="2362200" cy="17203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807036" y="310397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Distinct stamens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6477000" y="3276600"/>
            <a:ext cx="1330036" cy="1143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7010400" y="3276600"/>
            <a:ext cx="796636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807036" y="1708666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Style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6400800" y="1921133"/>
            <a:ext cx="1600200" cy="211746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8001000" y="49530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Style</a:t>
            </a:r>
          </a:p>
        </p:txBody>
      </p:sp>
      <p:cxnSp>
        <p:nvCxnSpPr>
          <p:cNvPr id="24" name="Straight Arrow Connector 23"/>
          <p:cNvCxnSpPr>
            <a:stCxn id="22" idx="1"/>
          </p:cNvCxnSpPr>
          <p:nvPr/>
        </p:nvCxnSpPr>
        <p:spPr>
          <a:xfrm flipH="1" flipV="1">
            <a:off x="6858000" y="4953000"/>
            <a:ext cx="1143000" cy="1846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0" y="4953000"/>
            <a:ext cx="152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Flowers bisexual (perfect) but no petals or sepals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0" y="3103970"/>
            <a:ext cx="129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Many tiny, white flowers</a:t>
            </a:r>
          </a:p>
        </p:txBody>
      </p:sp>
    </p:spTree>
    <p:extLst>
      <p:ext uri="{BB962C8B-B14F-4D97-AF65-F5344CB8AC3E}">
        <p14:creationId xmlns:p14="http://schemas.microsoft.com/office/powerpoint/2010/main" val="7669875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Ethnobotany</a:t>
            </a:r>
            <a:r>
              <a:rPr lang="en-US" dirty="0"/>
              <a:t>:  Antimicrobial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Apparently mostly made </a:t>
            </a:r>
          </a:p>
          <a:p>
            <a:pPr marL="0" indent="0">
              <a:buNone/>
            </a:pPr>
            <a:r>
              <a:rPr lang="en-US" dirty="0"/>
              <a:t>from the roots: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300" y="1817132"/>
            <a:ext cx="3333750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819400"/>
            <a:ext cx="3638550" cy="363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4602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Magnolia on the web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828800"/>
            <a:ext cx="2876550" cy="4759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1501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anemopsissc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64779"/>
            <a:ext cx="4835525" cy="659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" y="259080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From:  Jepson Manual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58000" y="43434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Distinct stamens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5486400" y="4528066"/>
            <a:ext cx="1371600" cy="11869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477000" y="6096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Petaloid</a:t>
            </a:r>
            <a:r>
              <a:rPr lang="en-US" dirty="0"/>
              <a:t> bracts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4572000" y="794266"/>
            <a:ext cx="1828800" cy="5011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6019800" y="1219200"/>
            <a:ext cx="1295400" cy="3581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05790" y="4704125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3-4 carpels united at the base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905000" y="5027290"/>
            <a:ext cx="3048000" cy="3231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91310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Piperales</a:t>
            </a:r>
            <a:r>
              <a:rPr lang="en-US" dirty="0"/>
              <a:t>:  </a:t>
            </a:r>
            <a:r>
              <a:rPr lang="en-US" dirty="0" err="1"/>
              <a:t>Saururaceae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Foliage– Yes</a:t>
            </a:r>
            <a:r>
              <a:rPr lang="en-US"/>
              <a:t>, you </a:t>
            </a:r>
            <a:r>
              <a:rPr lang="en-US" dirty="0"/>
              <a:t>guessed it:  with ethereal oils</a:t>
            </a:r>
          </a:p>
          <a:p>
            <a:r>
              <a:rPr lang="en-US" dirty="0"/>
              <a:t>Calyx– Absent!</a:t>
            </a:r>
          </a:p>
          <a:p>
            <a:r>
              <a:rPr lang="en-US" dirty="0"/>
              <a:t>Corolla– Absent!</a:t>
            </a:r>
          </a:p>
          <a:p>
            <a:r>
              <a:rPr lang="en-US" dirty="0"/>
              <a:t>Androecium– 3-8 distinct stamens</a:t>
            </a:r>
          </a:p>
          <a:p>
            <a:r>
              <a:rPr lang="en-US" dirty="0"/>
              <a:t>Gynoecium– 3-4 carpels united at the base</a:t>
            </a:r>
          </a:p>
          <a:p>
            <a:r>
              <a:rPr lang="en-US" dirty="0"/>
              <a:t>Fruit-- capsule</a:t>
            </a:r>
          </a:p>
          <a:p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3733800" y="2895600"/>
            <a:ext cx="609600" cy="45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3733800" y="3352800"/>
            <a:ext cx="609600" cy="228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428012" y="3029634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Flowers with a single </a:t>
            </a:r>
            <a:r>
              <a:rPr lang="en-US" dirty="0" err="1"/>
              <a:t>petaloid</a:t>
            </a:r>
            <a:r>
              <a:rPr lang="en-US" dirty="0"/>
              <a:t> bract</a:t>
            </a:r>
          </a:p>
        </p:txBody>
      </p:sp>
    </p:spTree>
    <p:extLst>
      <p:ext uri="{BB962C8B-B14F-4D97-AF65-F5344CB8AC3E}">
        <p14:creationId xmlns:p14="http://schemas.microsoft.com/office/powerpoint/2010/main" val="12920412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47800" y="1371600"/>
            <a:ext cx="5257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On to the Monocots!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698" y="2141042"/>
            <a:ext cx="6161659" cy="41061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" y="6477000"/>
            <a:ext cx="3962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Cyperus</a:t>
            </a:r>
            <a:r>
              <a:rPr lang="en-US" dirty="0"/>
              <a:t> </a:t>
            </a:r>
            <a:r>
              <a:rPr lang="en-US" dirty="0" err="1"/>
              <a:t>esculentus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418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09" y="286990"/>
            <a:ext cx="7662945" cy="5961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4343400" y="4149500"/>
            <a:ext cx="533400" cy="228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Arrow 3"/>
          <p:cNvSpPr/>
          <p:nvPr/>
        </p:nvSpPr>
        <p:spPr>
          <a:xfrm rot="10998695">
            <a:off x="4975683" y="4196171"/>
            <a:ext cx="2335467" cy="2076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010400" y="4488999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 are here!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6552822" y="1024139"/>
            <a:ext cx="228789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781611" y="762529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Family of unknown position</a:t>
            </a:r>
          </a:p>
        </p:txBody>
      </p:sp>
      <p:sp>
        <p:nvSpPr>
          <p:cNvPr id="9" name="Oval 8"/>
          <p:cNvSpPr/>
          <p:nvPr/>
        </p:nvSpPr>
        <p:spPr>
          <a:xfrm>
            <a:off x="3276600" y="511805"/>
            <a:ext cx="1066800" cy="26161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800600" y="2819400"/>
            <a:ext cx="4191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9D5AE61A-1789-4FF0-9D2B-A6EA7D2731D3}"/>
              </a:ext>
            </a:extLst>
          </p:cNvPr>
          <p:cNvSpPr/>
          <p:nvPr/>
        </p:nvSpPr>
        <p:spPr>
          <a:xfrm rot="19612087">
            <a:off x="3384845" y="2316074"/>
            <a:ext cx="1066800" cy="56887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F6A20124-FD0D-4230-9B34-5E88316CDF20}"/>
              </a:ext>
            </a:extLst>
          </p:cNvPr>
          <p:cNvSpPr/>
          <p:nvPr/>
        </p:nvSpPr>
        <p:spPr>
          <a:xfrm rot="10800000">
            <a:off x="4781134" y="4798674"/>
            <a:ext cx="381000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E3D98DF1-892A-4B97-966A-CFAAEB8A1BD8}"/>
              </a:ext>
            </a:extLst>
          </p:cNvPr>
          <p:cNvSpPr/>
          <p:nvPr/>
        </p:nvSpPr>
        <p:spPr>
          <a:xfrm rot="10800000">
            <a:off x="6019800" y="4686939"/>
            <a:ext cx="45719" cy="34226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3637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Magnoliids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Non-monocot, non-</a:t>
            </a:r>
            <a:r>
              <a:rPr lang="en-US" dirty="0" err="1"/>
              <a:t>eudicot</a:t>
            </a:r>
            <a:r>
              <a:rPr lang="en-US" dirty="0"/>
              <a:t> angiosperms</a:t>
            </a:r>
          </a:p>
          <a:p>
            <a:r>
              <a:rPr lang="en-US" dirty="0"/>
              <a:t>Monophyletic group including the </a:t>
            </a:r>
            <a:r>
              <a:rPr lang="en-US" dirty="0" err="1"/>
              <a:t>Magnoliales</a:t>
            </a:r>
            <a:r>
              <a:rPr lang="en-US" dirty="0"/>
              <a:t>, </a:t>
            </a:r>
            <a:r>
              <a:rPr lang="en-US" dirty="0" err="1"/>
              <a:t>Laurales</a:t>
            </a:r>
            <a:r>
              <a:rPr lang="en-US" dirty="0"/>
              <a:t>, </a:t>
            </a:r>
            <a:r>
              <a:rPr lang="en-US" dirty="0" err="1"/>
              <a:t>Canellales</a:t>
            </a:r>
            <a:r>
              <a:rPr lang="en-US" dirty="0"/>
              <a:t> &amp; </a:t>
            </a:r>
            <a:r>
              <a:rPr lang="en-US" dirty="0" err="1"/>
              <a:t>Piperales</a:t>
            </a:r>
            <a:endParaRPr lang="en-US" dirty="0"/>
          </a:p>
          <a:p>
            <a:r>
              <a:rPr lang="en-US" dirty="0" err="1"/>
              <a:t>Perianth</a:t>
            </a:r>
            <a:r>
              <a:rPr lang="en-US" dirty="0"/>
              <a:t> parts spiral or whorls of 3, mostly one pore in pollen</a:t>
            </a:r>
          </a:p>
          <a:p>
            <a:r>
              <a:rPr lang="en-US" dirty="0"/>
              <a:t>Stamens flat or leaf like, filament frequently but not always poorly differentiated from the anther (exception= </a:t>
            </a:r>
            <a:r>
              <a:rPr lang="en-US" dirty="0" err="1"/>
              <a:t>Piperales</a:t>
            </a:r>
            <a:r>
              <a:rPr lang="en-US" dirty="0"/>
              <a:t>)</a:t>
            </a:r>
          </a:p>
          <a:p>
            <a:r>
              <a:rPr lang="en-US" dirty="0"/>
              <a:t>Morphologically similar to ANA Grade, note that secondary chemistry is given as the best </a:t>
            </a:r>
            <a:r>
              <a:rPr lang="en-US" dirty="0" err="1"/>
              <a:t>synapomorphy</a:t>
            </a:r>
            <a:r>
              <a:rPr lang="en-US" dirty="0">
                <a:sym typeface="Wingdings" pitchFamily="2" charset="2"/>
              </a:rPr>
              <a:t>  many sources of spices!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653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Magnoliales</a:t>
            </a:r>
            <a:r>
              <a:rPr lang="en-US" dirty="0"/>
              <a:t>:  </a:t>
            </a:r>
            <a:r>
              <a:rPr lang="en-US" dirty="0" err="1"/>
              <a:t>Magnoliaceae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2 genera of </a:t>
            </a:r>
            <a:r>
              <a:rPr lang="en-US" dirty="0" err="1"/>
              <a:t>Magnoliaceae</a:t>
            </a:r>
            <a:r>
              <a:rPr lang="en-US" dirty="0"/>
              <a:t>, 220 species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752600"/>
            <a:ext cx="381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0438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Magnoliaceae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Largest of the 2 genera:  Magnolia</a:t>
            </a:r>
          </a:p>
          <a:p>
            <a:pPr marL="0" indent="0">
              <a:buNone/>
            </a:pPr>
            <a:r>
              <a:rPr lang="en-US" dirty="0"/>
              <a:t>– 218 species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Other genus is Liriodendron, only 2 species</a:t>
            </a:r>
          </a:p>
          <a:p>
            <a:pPr marL="0" indent="0">
              <a:buNone/>
            </a:pPr>
            <a:r>
              <a:rPr lang="en-US" dirty="0"/>
              <a:t>(Tulip Tree)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997874"/>
            <a:ext cx="2238843" cy="2815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648200"/>
            <a:ext cx="2857500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65796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Magnolia grandiflora</a:t>
            </a:r>
            <a:br>
              <a:rPr lang="en-US" dirty="0"/>
            </a:br>
            <a:r>
              <a:rPr lang="en-US" dirty="0"/>
              <a:t>Mississippi &amp; Louisiana state flower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914047"/>
            <a:ext cx="4857749" cy="412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88555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772</TotalTime>
  <Words>792</Words>
  <Application>Microsoft Office PowerPoint</Application>
  <PresentationFormat>On-screen Show (4:3)</PresentationFormat>
  <Paragraphs>139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Arial</vt:lpstr>
      <vt:lpstr>Calibri</vt:lpstr>
      <vt:lpstr>Times New Roman</vt:lpstr>
      <vt:lpstr>Wingdings</vt:lpstr>
      <vt:lpstr>Office Theme</vt:lpstr>
      <vt:lpstr>Magnoliids Judd et al pp. 250-262</vt:lpstr>
      <vt:lpstr>PowerPoint Presentation</vt:lpstr>
      <vt:lpstr>Magnolia “on the Mall!”</vt:lpstr>
      <vt:lpstr>Magnolia on the web</vt:lpstr>
      <vt:lpstr>PowerPoint Presentation</vt:lpstr>
      <vt:lpstr>Magnoliids</vt:lpstr>
      <vt:lpstr>Magnoliales:  Magnoliaceae: 2 genera of Magnoliaceae, 220 species</vt:lpstr>
      <vt:lpstr>Magnoliaceae</vt:lpstr>
      <vt:lpstr>Magnolia grandiflora Mississippi &amp; Louisiana state flower</vt:lpstr>
      <vt:lpstr>Magnoliales:  Magnoliaceae:  Magnolia</vt:lpstr>
      <vt:lpstr>Magnoliales:  Magnoliaceae:  Magnolia</vt:lpstr>
      <vt:lpstr>Magnoliales:  Magnoliaceae: Magnolia</vt:lpstr>
      <vt:lpstr>Magnoliaceae: Magnolia— leaf blades with spherical cells (pellucid dots) containing ethereal oils</vt:lpstr>
      <vt:lpstr>Idioblasts in Magnoliid Leaves</vt:lpstr>
      <vt:lpstr>Ethereal Oil</vt:lpstr>
      <vt:lpstr>Magnoliales:  Magnoliaceae:  Liriodendron tulipfera</vt:lpstr>
      <vt:lpstr>Magnoliaceae</vt:lpstr>
      <vt:lpstr>Magnoliales:  Myristicaceae</vt:lpstr>
      <vt:lpstr>Myristicaceae in South America</vt:lpstr>
      <vt:lpstr>Magnoliales:  Myristicaceae:  Myristica</vt:lpstr>
      <vt:lpstr>PowerPoint Presentation</vt:lpstr>
      <vt:lpstr>Magnoliales:  Myristicaceae</vt:lpstr>
      <vt:lpstr>Laurales:  Lauraceae</vt:lpstr>
      <vt:lpstr>Laurales:  Lauraceae:  Laurus nobilis</vt:lpstr>
      <vt:lpstr>Laurales:  Lauraceae:  Cinnamomum</vt:lpstr>
      <vt:lpstr>Laurales:  Lauraceae:  Sassafras</vt:lpstr>
      <vt:lpstr>PowerPoint Presentation</vt:lpstr>
      <vt:lpstr>Laurales:  Lauraceae</vt:lpstr>
      <vt:lpstr>Piperales:  Piperaceae:  Piper</vt:lpstr>
      <vt:lpstr>PowerPoint Presentation</vt:lpstr>
      <vt:lpstr>PowerPoint Presentation</vt:lpstr>
      <vt:lpstr>Piperales:  Piperaceae</vt:lpstr>
      <vt:lpstr>Piperales:  Aristolochiaceae:  Aristolochia watsonii</vt:lpstr>
      <vt:lpstr>Aristolochia californica</vt:lpstr>
      <vt:lpstr>PowerPoint Presentation</vt:lpstr>
      <vt:lpstr>Piperales:  Aristolochiaceae</vt:lpstr>
      <vt:lpstr>Piperales:  Saururaceae:  Anemopsis</vt:lpstr>
      <vt:lpstr>Piperales:  Saururaceae: Anemopsis </vt:lpstr>
      <vt:lpstr>Ethnobotany:  Antimicrobial</vt:lpstr>
      <vt:lpstr>PowerPoint Presentation</vt:lpstr>
      <vt:lpstr>Piperales:  Saururaceae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Magnoliids</dc:title>
  <dc:creator>Russ</dc:creator>
  <cp:lastModifiedBy>Russ Kleinman</cp:lastModifiedBy>
  <cp:revision>79</cp:revision>
  <dcterms:created xsi:type="dcterms:W3CDTF">2011-07-01T16:12:59Z</dcterms:created>
  <dcterms:modified xsi:type="dcterms:W3CDTF">2018-06-14T15:34:12Z</dcterms:modified>
</cp:coreProperties>
</file>