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93" r:id="rId4"/>
    <p:sldId id="288" r:id="rId5"/>
    <p:sldId id="292" r:id="rId6"/>
    <p:sldId id="289" r:id="rId7"/>
    <p:sldId id="257" r:id="rId8"/>
    <p:sldId id="258" r:id="rId9"/>
    <p:sldId id="259" r:id="rId10"/>
    <p:sldId id="277" r:id="rId11"/>
    <p:sldId id="278" r:id="rId12"/>
    <p:sldId id="279" r:id="rId13"/>
    <p:sldId id="270" r:id="rId14"/>
    <p:sldId id="261" r:id="rId15"/>
    <p:sldId id="281" r:id="rId16"/>
    <p:sldId id="280" r:id="rId17"/>
    <p:sldId id="262" r:id="rId18"/>
    <p:sldId id="290" r:id="rId19"/>
    <p:sldId id="291" r:id="rId20"/>
    <p:sldId id="260" r:id="rId21"/>
    <p:sldId id="263" r:id="rId22"/>
    <p:sldId id="285" r:id="rId23"/>
    <p:sldId id="286" r:id="rId24"/>
    <p:sldId id="264" r:id="rId25"/>
    <p:sldId id="265" r:id="rId26"/>
    <p:sldId id="266" r:id="rId27"/>
    <p:sldId id="271" r:id="rId28"/>
    <p:sldId id="272" r:id="rId29"/>
    <p:sldId id="274" r:id="rId30"/>
    <p:sldId id="273" r:id="rId31"/>
    <p:sldId id="275" r:id="rId32"/>
    <p:sldId id="276" r:id="rId33"/>
    <p:sldId id="283" r:id="rId34"/>
    <p:sldId id="267" r:id="rId35"/>
    <p:sldId id="268" r:id="rId36"/>
    <p:sldId id="269" r:id="rId37"/>
    <p:sldId id="282" r:id="rId38"/>
    <p:sldId id="284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162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7724-99A7-4232-9752-9D5674AEB8E1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E1F-7D57-49F2-98A2-84684F309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80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7724-99A7-4232-9752-9D5674AEB8E1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E1F-7D57-49F2-98A2-84684F309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78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7724-99A7-4232-9752-9D5674AEB8E1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E1F-7D57-49F2-98A2-84684F309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023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7724-99A7-4232-9752-9D5674AEB8E1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E1F-7D57-49F2-98A2-84684F309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27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7724-99A7-4232-9752-9D5674AEB8E1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E1F-7D57-49F2-98A2-84684F309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77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7724-99A7-4232-9752-9D5674AEB8E1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E1F-7D57-49F2-98A2-84684F309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46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7724-99A7-4232-9752-9D5674AEB8E1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E1F-7D57-49F2-98A2-84684F309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54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7724-99A7-4232-9752-9D5674AEB8E1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E1F-7D57-49F2-98A2-84684F309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13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7724-99A7-4232-9752-9D5674AEB8E1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E1F-7D57-49F2-98A2-84684F309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72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7724-99A7-4232-9752-9D5674AEB8E1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E1F-7D57-49F2-98A2-84684F309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04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7724-99A7-4232-9752-9D5674AEB8E1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E1F-7D57-49F2-98A2-84684F309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73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A7724-99A7-4232-9752-9D5674AEB8E1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53E1F-7D57-49F2-98A2-84684F309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84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file:///C:\gilaflora15\pinus_leiophylla.html" TargetMode="External"/><Relationship Id="rId13" Type="http://schemas.openxmlformats.org/officeDocument/2006/relationships/hyperlink" Target="file:///C:\gilaflora15\pseudotsuga_menziesii.html" TargetMode="External"/><Relationship Id="rId3" Type="http://schemas.openxmlformats.org/officeDocument/2006/relationships/hyperlink" Target="file:///C:\gilaflora15\abies_concolor.html" TargetMode="External"/><Relationship Id="rId7" Type="http://schemas.openxmlformats.org/officeDocument/2006/relationships/hyperlink" Target="file:///C:\gilaflora15\pinus_edulis.html" TargetMode="External"/><Relationship Id="rId12" Type="http://schemas.openxmlformats.org/officeDocument/2006/relationships/hyperlink" Target="file:///C:\gilaflora15\pinus_strobiformis.html" TargetMode="External"/><Relationship Id="rId2" Type="http://schemas.openxmlformats.org/officeDocument/2006/relationships/hyperlink" Target="file:///C:\gilaflora15\abies_arizonica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C:\gilaflora15\pinus_cembroides.html" TargetMode="External"/><Relationship Id="rId11" Type="http://schemas.openxmlformats.org/officeDocument/2006/relationships/hyperlink" Target="file:///C:\gilaflora15\pinus_ponderosa.html" TargetMode="External"/><Relationship Id="rId5" Type="http://schemas.openxmlformats.org/officeDocument/2006/relationships/hyperlink" Target="file:///C:\gilaflora15\picea_pungens.html" TargetMode="External"/><Relationship Id="rId10" Type="http://schemas.openxmlformats.org/officeDocument/2006/relationships/hyperlink" Target="file:///C:\gilaflora15\pinus_ponderosa_arizonica.html" TargetMode="External"/><Relationship Id="rId4" Type="http://schemas.openxmlformats.org/officeDocument/2006/relationships/hyperlink" Target="file:///C:\gilaflora15\picea_engelmannii.html" TargetMode="External"/><Relationship Id="rId9" Type="http://schemas.openxmlformats.org/officeDocument/2006/relationships/hyperlink" Target="file:///C:\gilaflora15\pinus_monophylla.html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file:///C:\gilaflora15\juniperus_communis.html" TargetMode="External"/><Relationship Id="rId7" Type="http://schemas.openxmlformats.org/officeDocument/2006/relationships/hyperlink" Target="file:///C:\gilaflora15\juniperus_scopulorum.html" TargetMode="External"/><Relationship Id="rId2" Type="http://schemas.openxmlformats.org/officeDocument/2006/relationships/hyperlink" Target="file:///C:\gilaflora15\juniperus_coahuilensi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C:\gilaflora15\juniperus_osteosperma.html" TargetMode="External"/><Relationship Id="rId5" Type="http://schemas.openxmlformats.org/officeDocument/2006/relationships/hyperlink" Target="file:///C:\gilaflora15\juniperus_monosperma.html" TargetMode="External"/><Relationship Id="rId4" Type="http://schemas.openxmlformats.org/officeDocument/2006/relationships/hyperlink" Target="file:///C:\gilaflora15\juniperus_deppeana.html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Acrogymnosperms</a:t>
            </a:r>
            <a:br>
              <a:rPr lang="en-US" dirty="0"/>
            </a:br>
            <a:r>
              <a:rPr lang="en-US" dirty="0"/>
              <a:t>“Gymnosperms”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Judd et al pp. 216-232</a:t>
            </a:r>
          </a:p>
        </p:txBody>
      </p:sp>
    </p:spTree>
    <p:extLst>
      <p:ext uri="{BB962C8B-B14F-4D97-AF65-F5344CB8AC3E}">
        <p14:creationId xmlns:p14="http://schemas.microsoft.com/office/powerpoint/2010/main" val="2079372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Acrogymnosperms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All </a:t>
            </a:r>
            <a:r>
              <a:rPr lang="en-US" dirty="0" err="1"/>
              <a:t>acrogymnosperms</a:t>
            </a:r>
            <a:r>
              <a:rPr lang="en-US" dirty="0"/>
              <a:t> except the </a:t>
            </a:r>
            <a:r>
              <a:rPr lang="en-US" dirty="0" err="1"/>
              <a:t>Gnetales</a:t>
            </a:r>
            <a:r>
              <a:rPr lang="en-US" dirty="0"/>
              <a:t> have only </a:t>
            </a:r>
            <a:r>
              <a:rPr lang="en-US" dirty="0" err="1"/>
              <a:t>tracheids</a:t>
            </a:r>
            <a:r>
              <a:rPr lang="en-US" dirty="0"/>
              <a:t> in their xylem.  </a:t>
            </a:r>
            <a:r>
              <a:rPr lang="en-US" dirty="0" err="1"/>
              <a:t>Gnetales</a:t>
            </a:r>
            <a:r>
              <a:rPr lang="en-US" dirty="0"/>
              <a:t> have features of both conifers (seeds not enclosed in an ovary) and angiosperms (vessels in the wood, somewhat flowerlike structures, &amp; double fertilization, inverted repeat in chloroplast)</a:t>
            </a:r>
          </a:p>
          <a:p>
            <a:r>
              <a:rPr lang="en-US" dirty="0"/>
              <a:t>Conifers considered “softwood” while angiosperm trees are “hardwood”, has to do with whether vessel elements are present or not.</a:t>
            </a:r>
          </a:p>
        </p:txBody>
      </p:sp>
    </p:spTree>
    <p:extLst>
      <p:ext uri="{BB962C8B-B14F-4D97-AF65-F5344CB8AC3E}">
        <p14:creationId xmlns:p14="http://schemas.microsoft.com/office/powerpoint/2010/main" val="2494879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Xylem in </a:t>
            </a:r>
            <a:r>
              <a:rPr lang="en-US" dirty="0" err="1"/>
              <a:t>Acrogymnosperms</a:t>
            </a:r>
            <a:r>
              <a:rPr lang="en-US" dirty="0"/>
              <a:t> (except for </a:t>
            </a:r>
            <a:r>
              <a:rPr lang="en-US" dirty="0" err="1"/>
              <a:t>Gnetales</a:t>
            </a:r>
            <a:r>
              <a:rPr lang="en-US" dirty="0"/>
              <a:t>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  <p:cxnSp>
        <p:nvCxnSpPr>
          <p:cNvPr id="6" name="Straight Connector 5"/>
          <p:cNvCxnSpPr/>
          <p:nvPr/>
        </p:nvCxnSpPr>
        <p:spPr>
          <a:xfrm>
            <a:off x="4572000" y="2209800"/>
            <a:ext cx="2895600" cy="28194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800600" y="1828800"/>
            <a:ext cx="2286000" cy="3429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983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Xylem:  Difference between </a:t>
            </a:r>
            <a:r>
              <a:rPr lang="en-US" dirty="0" err="1"/>
              <a:t>tracheids</a:t>
            </a:r>
            <a:r>
              <a:rPr lang="en-US" dirty="0"/>
              <a:t> and vessel elements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4498632"/>
              </p:ext>
            </p:extLst>
          </p:nvPr>
        </p:nvGraphicFramePr>
        <p:xfrm>
          <a:off x="457200" y="1600200"/>
          <a:ext cx="8229600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Vessel</a:t>
                      </a:r>
                      <a:r>
                        <a:rPr lang="en-US" baseline="0" dirty="0"/>
                        <a:t> Elements (Angiosperms &amp; </a:t>
                      </a:r>
                      <a:r>
                        <a:rPr lang="en-US" baseline="0" dirty="0" err="1"/>
                        <a:t>Gnetales</a:t>
                      </a:r>
                      <a:r>
                        <a:rPr lang="en-US" baseline="0" dirty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Tracheids</a:t>
                      </a:r>
                      <a:r>
                        <a:rPr lang="en-US" dirty="0"/>
                        <a:t> (Lycophytes,</a:t>
                      </a:r>
                      <a:r>
                        <a:rPr lang="en-US" baseline="0" dirty="0"/>
                        <a:t> Ferns, </a:t>
                      </a:r>
                      <a:r>
                        <a:rPr lang="en-US" baseline="0" dirty="0" err="1"/>
                        <a:t>Acrogymnosperms</a:t>
                      </a:r>
                      <a:r>
                        <a:rPr lang="en-US" baseline="0" dirty="0"/>
                        <a:t> except </a:t>
                      </a:r>
                      <a:r>
                        <a:rPr lang="en-US" baseline="0" dirty="0" err="1"/>
                        <a:t>Gnetales</a:t>
                      </a:r>
                      <a:r>
                        <a:rPr lang="en-US" baseline="0" dirty="0"/>
                        <a:t>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Wide for better</a:t>
                      </a:r>
                      <a:r>
                        <a:rPr lang="en-US" baseline="0" dirty="0"/>
                        <a:t> water transport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Narrow</a:t>
                      </a:r>
                      <a:r>
                        <a:rPr lang="en-US" baseline="0" dirty="0"/>
                        <a:t> for better structural support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End plate missing or perforated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Ends</a:t>
                      </a:r>
                      <a:r>
                        <a:rPr lang="en-US" baseline="0" dirty="0"/>
                        <a:t> are </a:t>
                      </a:r>
                      <a:r>
                        <a:rPr lang="en-US" dirty="0"/>
                        <a:t>tapered</a:t>
                      </a:r>
                      <a:r>
                        <a:rPr lang="en-US" baseline="0" dirty="0"/>
                        <a:t> and pitted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Dead</a:t>
                      </a:r>
                      <a:r>
                        <a:rPr lang="en-US" baseline="0" dirty="0"/>
                        <a:t> at maturity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Dead at maturity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Absent</a:t>
                      </a:r>
                      <a:r>
                        <a:rPr lang="en-US" baseline="0" dirty="0"/>
                        <a:t> in </a:t>
                      </a:r>
                      <a:r>
                        <a:rPr lang="en-US" baseline="0" dirty="0" err="1"/>
                        <a:t>Acrogymnosperms</a:t>
                      </a:r>
                      <a:r>
                        <a:rPr lang="en-US" baseline="0" dirty="0"/>
                        <a:t> except for </a:t>
                      </a:r>
                      <a:r>
                        <a:rPr lang="en-US" baseline="0" dirty="0" err="1"/>
                        <a:t>Gnetales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Present in </a:t>
                      </a:r>
                      <a:r>
                        <a:rPr lang="en-US" dirty="0" err="1"/>
                        <a:t>Acrogymnosperms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723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Gnetophytes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Ephedra </a:t>
            </a:r>
            <a:r>
              <a:rPr lang="en-US" dirty="0" err="1"/>
              <a:t>trifurca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Very reduced leaves</a:t>
            </a:r>
          </a:p>
          <a:p>
            <a:r>
              <a:rPr lang="en-US" dirty="0" err="1"/>
              <a:t>Dioecious</a:t>
            </a:r>
            <a:r>
              <a:rPr lang="en-US" dirty="0"/>
              <a:t> (separate male and female plants)</a:t>
            </a:r>
          </a:p>
          <a:p>
            <a:r>
              <a:rPr lang="en-US" dirty="0"/>
              <a:t>Ephedra-- Mostly desert species</a:t>
            </a:r>
          </a:p>
          <a:p>
            <a:r>
              <a:rPr lang="en-US" dirty="0"/>
              <a:t>Stems green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Welwitschia</a:t>
            </a:r>
            <a:r>
              <a:rPr lang="en-US" dirty="0"/>
              <a:t> mirabilis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Very long lived– perhaps 1500-2000 years for oldest known specimens!</a:t>
            </a:r>
          </a:p>
          <a:p>
            <a:r>
              <a:rPr lang="en-US" dirty="0"/>
              <a:t>Only two leaves grow from the base and weather at the ends during entire life of plant</a:t>
            </a:r>
          </a:p>
          <a:p>
            <a:r>
              <a:rPr lang="en-US" dirty="0"/>
              <a:t>Stomata on top and bottom of leaves</a:t>
            </a:r>
          </a:p>
        </p:txBody>
      </p:sp>
    </p:spTree>
    <p:extLst>
      <p:ext uri="{BB962C8B-B14F-4D97-AF65-F5344CB8AC3E}">
        <p14:creationId xmlns:p14="http://schemas.microsoft.com/office/powerpoint/2010/main" val="938246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Gnetophytes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Ephedra </a:t>
            </a:r>
            <a:r>
              <a:rPr lang="en-US" dirty="0" err="1"/>
              <a:t>trifurca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Welwitschia</a:t>
            </a:r>
            <a:r>
              <a:rPr lang="en-US" dirty="0"/>
              <a:t> mirabilis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912" y="2721769"/>
            <a:ext cx="3810000" cy="2857500"/>
          </a:xfrm>
        </p:spPr>
      </p:pic>
      <p:sp>
        <p:nvSpPr>
          <p:cNvPr id="10" name="TextBox 9"/>
          <p:cNvSpPr txBox="1"/>
          <p:nvPr/>
        </p:nvSpPr>
        <p:spPr>
          <a:xfrm>
            <a:off x="381000" y="60960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&amp; </a:t>
            </a:r>
            <a:r>
              <a:rPr lang="en-US" dirty="0" err="1"/>
              <a:t>Gnetum</a:t>
            </a:r>
            <a:r>
              <a:rPr lang="en-US" dirty="0"/>
              <a:t>, a tropical genus with broad leaves</a:t>
            </a:r>
          </a:p>
        </p:txBody>
      </p:sp>
    </p:spTree>
    <p:extLst>
      <p:ext uri="{BB962C8B-B14F-4D97-AF65-F5344CB8AC3E}">
        <p14:creationId xmlns:p14="http://schemas.microsoft.com/office/powerpoint/2010/main" val="2302353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Gnetophytes</a:t>
            </a:r>
            <a:r>
              <a:rPr lang="en-US" dirty="0"/>
              <a:t>– Ephedra </a:t>
            </a:r>
            <a:r>
              <a:rPr lang="en-US" dirty="0" err="1"/>
              <a:t>trifurca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Male Cones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Female Cones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15807"/>
            <a:ext cx="3543300" cy="4642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8400"/>
            <a:ext cx="4541330" cy="389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0881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5270055" cy="6817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" y="5486400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the UNM Lab Manual by Jane </a:t>
            </a:r>
            <a:r>
              <a:rPr lang="en-US" dirty="0" err="1"/>
              <a:t>Mygatt</a:t>
            </a:r>
            <a:r>
              <a:rPr lang="en-US" dirty="0"/>
              <a:t> &amp; Juliana Medeiros</a:t>
            </a:r>
          </a:p>
        </p:txBody>
      </p:sp>
    </p:spTree>
    <p:extLst>
      <p:ext uri="{BB962C8B-B14F-4D97-AF65-F5344CB8AC3E}">
        <p14:creationId xmlns:p14="http://schemas.microsoft.com/office/powerpoint/2010/main" val="3966120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sz="3600" dirty="0"/>
              <a:t>Conifers (</a:t>
            </a:r>
            <a:r>
              <a:rPr lang="en-US" sz="3600"/>
              <a:t>inverted repeat lost)-- </a:t>
            </a:r>
            <a:r>
              <a:rPr lang="en-US" sz="3600" dirty="0" err="1"/>
              <a:t>Pinaceae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>
            <a:noAutofit/>
          </a:bodyPr>
          <a:lstStyle/>
          <a:p>
            <a:r>
              <a:rPr lang="en-US" sz="2800" dirty="0"/>
              <a:t> Generally two ovules per cone scale.  </a:t>
            </a:r>
          </a:p>
          <a:p>
            <a:r>
              <a:rPr lang="en-US" sz="2800" dirty="0"/>
              <a:t>Inversion of the ovules, with the </a:t>
            </a:r>
            <a:r>
              <a:rPr lang="en-US" sz="2800" dirty="0" err="1"/>
              <a:t>micropyle</a:t>
            </a:r>
            <a:r>
              <a:rPr lang="en-US" sz="2800" dirty="0"/>
              <a:t> (passage through integuments for pollen tube to reach ovule) facing the axis of cone</a:t>
            </a:r>
          </a:p>
          <a:p>
            <a:r>
              <a:rPr lang="en-US" sz="2800" dirty="0"/>
              <a:t>Wing of seed derived from cone scale.  Cone scales are modified short shoots and woody in the </a:t>
            </a:r>
            <a:r>
              <a:rPr lang="en-US" sz="2800" dirty="0" err="1"/>
              <a:t>Pinaceae</a:t>
            </a:r>
            <a:r>
              <a:rPr lang="en-US" sz="2800" dirty="0"/>
              <a:t>.  </a:t>
            </a:r>
          </a:p>
          <a:p>
            <a:r>
              <a:rPr lang="en-US" sz="2800" dirty="0"/>
              <a:t>Scales are subtended by bracts.  </a:t>
            </a:r>
          </a:p>
          <a:p>
            <a:r>
              <a:rPr lang="en-US" sz="2800" dirty="0"/>
              <a:t>Largest and most economically important group of gymnosperms (paper, building, ornamentals, </a:t>
            </a:r>
            <a:r>
              <a:rPr lang="en-US" sz="2800" dirty="0" err="1"/>
              <a:t>etc</a:t>
            </a:r>
            <a:r>
              <a:rPr lang="en-US" sz="2800" dirty="0"/>
              <a:t>). </a:t>
            </a:r>
          </a:p>
          <a:p>
            <a:r>
              <a:rPr lang="en-US" sz="2800" dirty="0"/>
              <a:t> Leaves needle like and sessile or fascicled. </a:t>
            </a:r>
          </a:p>
          <a:p>
            <a:r>
              <a:rPr lang="en-US" sz="2800" dirty="0"/>
              <a:t> Nearly all Northern Hemisphere (exception: </a:t>
            </a:r>
            <a:r>
              <a:rPr lang="en-US" sz="2800" dirty="0" err="1"/>
              <a:t>Cedrus</a:t>
            </a:r>
            <a:r>
              <a:rPr lang="en-US" sz="28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27185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Conifers– </a:t>
            </a:r>
            <a:r>
              <a:rPr lang="en-US" dirty="0" err="1"/>
              <a:t>Cupressaceae</a:t>
            </a:r>
            <a:r>
              <a:rPr lang="en-US" dirty="0"/>
              <a:t>– only represented by </a:t>
            </a:r>
            <a:r>
              <a:rPr lang="en-US" dirty="0" err="1"/>
              <a:t>Juniperus</a:t>
            </a:r>
            <a:r>
              <a:rPr lang="en-US" dirty="0"/>
              <a:t> in the Gila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to twenty ovules per cone scale, fusion of cone scale and bract.  </a:t>
            </a:r>
          </a:p>
          <a:p>
            <a:r>
              <a:rPr lang="en-US" dirty="0"/>
              <a:t>Cone scales wholly </a:t>
            </a:r>
            <a:r>
              <a:rPr lang="en-US" dirty="0" err="1"/>
              <a:t>adnate</a:t>
            </a:r>
            <a:r>
              <a:rPr lang="en-US" dirty="0"/>
              <a:t> to bract and fleshy.  </a:t>
            </a:r>
          </a:p>
          <a:p>
            <a:r>
              <a:rPr lang="en-US" dirty="0"/>
              <a:t>Cones are sometimes called “berry-like” but they are NOT berries.  </a:t>
            </a:r>
          </a:p>
          <a:p>
            <a:r>
              <a:rPr lang="en-US" dirty="0" err="1"/>
              <a:t>Micropyle</a:t>
            </a:r>
            <a:r>
              <a:rPr lang="en-US" dirty="0"/>
              <a:t> facing away from the cone axis.  Leaves scale-like.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651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Conifers-- others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Elsewhere-- hemlocks, cedars, cypresses, redwoods,  giant sequoias, yews, and others.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819400"/>
            <a:ext cx="2570480" cy="3855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667000"/>
            <a:ext cx="2286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19800" y="57150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Taxus</a:t>
            </a:r>
            <a:r>
              <a:rPr lang="en-US" dirty="0"/>
              <a:t> </a:t>
            </a:r>
            <a:r>
              <a:rPr lang="en-US" dirty="0" err="1"/>
              <a:t>brevifolia</a:t>
            </a:r>
            <a:r>
              <a:rPr lang="en-US" dirty="0"/>
              <a:t>, Pacific Yew, the source of </a:t>
            </a:r>
            <a:r>
              <a:rPr lang="en-US" dirty="0" err="1"/>
              <a:t>Taxol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34290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Giant sequoia– </a:t>
            </a:r>
            <a:r>
              <a:rPr lang="en-US" dirty="0" err="1"/>
              <a:t>Sequoiadendron</a:t>
            </a:r>
            <a:r>
              <a:rPr lang="en-US" dirty="0"/>
              <a:t> </a:t>
            </a:r>
            <a:r>
              <a:rPr lang="en-US" dirty="0" err="1"/>
              <a:t>giganteum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663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“Gymnosperms”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Cycads</a:t>
            </a:r>
            <a:r>
              <a:rPr lang="en-US" dirty="0"/>
              <a:t>  (many nearing extinction)</a:t>
            </a:r>
          </a:p>
          <a:p>
            <a:r>
              <a:rPr lang="en-US" b="1" dirty="0" err="1"/>
              <a:t>Gingkos</a:t>
            </a:r>
            <a:r>
              <a:rPr lang="en-US" dirty="0"/>
              <a:t> (one left-- Gingko </a:t>
            </a:r>
            <a:r>
              <a:rPr lang="en-US" dirty="0" err="1"/>
              <a:t>biloba</a:t>
            </a:r>
            <a:r>
              <a:rPr lang="en-US" dirty="0"/>
              <a:t>)</a:t>
            </a:r>
          </a:p>
          <a:p>
            <a:r>
              <a:rPr lang="en-US" b="1" dirty="0"/>
              <a:t>Conifers</a:t>
            </a:r>
            <a:r>
              <a:rPr lang="en-US" dirty="0"/>
              <a:t>  (have lost the chloroplast inverted repeat!)</a:t>
            </a:r>
          </a:p>
          <a:p>
            <a:r>
              <a:rPr lang="en-US" b="1" dirty="0" err="1"/>
              <a:t>Gnetales</a:t>
            </a:r>
            <a:r>
              <a:rPr lang="en-US" dirty="0"/>
              <a:t> (have vessels like angiosperms, all other gymnosperms have only </a:t>
            </a:r>
            <a:r>
              <a:rPr lang="en-US" dirty="0" err="1"/>
              <a:t>tracheids</a:t>
            </a:r>
            <a:r>
              <a:rPr lang="en-US" dirty="0"/>
              <a:t>)</a:t>
            </a:r>
          </a:p>
          <a:p>
            <a:r>
              <a:rPr lang="en-US" dirty="0">
                <a:solidFill>
                  <a:srgbClr val="FF0000"/>
                </a:solidFill>
              </a:rPr>
              <a:t>At least two extinct lineages that were polyphyletic with regards to currently extant “gymnosperms” (</a:t>
            </a:r>
            <a:r>
              <a:rPr lang="en-US" dirty="0" err="1">
                <a:solidFill>
                  <a:srgbClr val="FF0000"/>
                </a:solidFill>
              </a:rPr>
              <a:t>Acrogymnosperms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907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uss\Desktop\Plant Tax 2011 WNMU\pine cyc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83820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4419600"/>
            <a:ext cx="152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Pine pollen has  two air sacs for buoyancy in the wind (</a:t>
            </a:r>
            <a:r>
              <a:rPr lang="en-US" sz="1100" b="1" dirty="0" err="1"/>
              <a:t>saccae</a:t>
            </a:r>
            <a:r>
              <a:rPr lang="en-US" sz="1100" dirty="0"/>
              <a:t>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609600" y="4977943"/>
            <a:ext cx="685800" cy="1274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 flipV="1">
            <a:off x="7239000" y="1905000"/>
            <a:ext cx="10668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001000" y="2209800"/>
            <a:ext cx="1295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Cone scale;  they have omitted the subtending bract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105400" y="5105400"/>
            <a:ext cx="1524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657600" y="6262469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Frequently a sticky droplet here to cause airborne pollen to adhere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391400" y="5410200"/>
            <a:ext cx="6096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153400" y="598170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Inverted ovule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29000" y="2667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Conifer life cycle</a:t>
            </a:r>
          </a:p>
        </p:txBody>
      </p:sp>
    </p:spTree>
    <p:extLst>
      <p:ext uri="{BB962C8B-B14F-4D97-AF65-F5344CB8AC3E}">
        <p14:creationId xmlns:p14="http://schemas.microsoft.com/office/powerpoint/2010/main" val="304278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Pinaceae</a:t>
            </a:r>
            <a:r>
              <a:rPr lang="en-US" dirty="0"/>
              <a:t> in the Gila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868906"/>
              </p:ext>
            </p:extLst>
          </p:nvPr>
        </p:nvGraphicFramePr>
        <p:xfrm>
          <a:off x="457200" y="1668621"/>
          <a:ext cx="8229600" cy="4389120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hlinkClick r:id="rId2"/>
                        </a:rPr>
                        <a:t>Abies</a:t>
                      </a:r>
                      <a:r>
                        <a:rPr lang="en-US" dirty="0">
                          <a:hlinkClick r:id="rId2"/>
                        </a:rPr>
                        <a:t> </a:t>
                      </a:r>
                      <a:r>
                        <a:rPr lang="en-US" dirty="0" err="1">
                          <a:hlinkClick r:id="rId2"/>
                        </a:rPr>
                        <a:t>arizonica</a:t>
                      </a:r>
                      <a:r>
                        <a:rPr lang="en-US" dirty="0">
                          <a:hlinkClick r:id="rId2"/>
                        </a:rPr>
                        <a:t> (Cork Bark Fir)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hlinkClick r:id="rId3"/>
                        </a:rPr>
                        <a:t>Abies concolor (White Fir)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i-FI">
                          <a:hlinkClick r:id="rId4"/>
                        </a:rPr>
                        <a:t>Picea engelmannii var. engelmannii (Engelmann's Spruce) </a:t>
                      </a:r>
                      <a:endParaRPr lang="fi-FI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hlinkClick r:id="rId5"/>
                        </a:rPr>
                        <a:t>Picea pungens (Blue Spruce) 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ES">
                          <a:hlinkClick r:id="rId6"/>
                        </a:rPr>
                        <a:t>Pinus cembroides var. bicolor (Mexican Pinon Pine)</a:t>
                      </a:r>
                      <a:endParaRPr lang="es-E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hlinkClick r:id="rId7"/>
                        </a:rPr>
                        <a:t>Pinus edulis (Pinon Pine)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hlinkClick r:id="rId8"/>
                        </a:rPr>
                        <a:t>Pinus leiophylla var. chihuahuana (Chihuahua Pine)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hlinkClick r:id="rId9"/>
                        </a:rPr>
                        <a:t>Pinus monophylla (Arizona Single Leaf Pinon)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hlinkClick r:id="rId10"/>
                        </a:rPr>
                        <a:t>Pinus</a:t>
                      </a:r>
                      <a:r>
                        <a:rPr lang="en-US" dirty="0">
                          <a:hlinkClick r:id="rId10"/>
                        </a:rPr>
                        <a:t> ponderosa var. </a:t>
                      </a:r>
                      <a:r>
                        <a:rPr lang="en-US" dirty="0" err="1">
                          <a:hlinkClick r:id="rId10"/>
                        </a:rPr>
                        <a:t>arizonica</a:t>
                      </a:r>
                      <a:r>
                        <a:rPr lang="en-US" dirty="0">
                          <a:hlinkClick r:id="rId10"/>
                        </a:rPr>
                        <a:t> (Arizona Pine)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>
                          <a:hlinkClick r:id="rId11"/>
                        </a:rPr>
                        <a:t>Pinus ponderosa var. scopulorum (Ponderosa Pine) </a:t>
                      </a:r>
                      <a:endParaRPr lang="pt-BR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hlinkClick r:id="rId12"/>
                        </a:rPr>
                        <a:t>Pinus strobiformis (Southwestern White Pine)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hlinkClick r:id="rId13"/>
                        </a:rPr>
                        <a:t>Pseudotsuga</a:t>
                      </a:r>
                      <a:r>
                        <a:rPr lang="en-US" dirty="0">
                          <a:hlinkClick r:id="rId13"/>
                        </a:rPr>
                        <a:t> </a:t>
                      </a:r>
                      <a:r>
                        <a:rPr lang="en-US" dirty="0" err="1">
                          <a:hlinkClick r:id="rId13"/>
                        </a:rPr>
                        <a:t>menziesii</a:t>
                      </a:r>
                      <a:r>
                        <a:rPr lang="en-US" dirty="0">
                          <a:hlinkClick r:id="rId13"/>
                        </a:rPr>
                        <a:t> var. </a:t>
                      </a:r>
                      <a:r>
                        <a:rPr lang="en-US" dirty="0" err="1">
                          <a:hlinkClick r:id="rId13"/>
                        </a:rPr>
                        <a:t>glauca</a:t>
                      </a:r>
                      <a:r>
                        <a:rPr lang="en-US" dirty="0">
                          <a:hlinkClick r:id="rId13"/>
                        </a:rPr>
                        <a:t> (Douglas Fir)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Rectangle 1">
            <a:hlinkClick r:id="rId13"/>
          </p:cNvPr>
          <p:cNvSpPr>
            <a:spLocks noChangeArrowheads="1"/>
          </p:cNvSpPr>
          <p:nvPr/>
        </p:nvSpPr>
        <p:spPr bwMode="auto">
          <a:xfrm>
            <a:off x="457200" y="1668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634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"/>
            <a:ext cx="4762500" cy="6419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3048000"/>
            <a:ext cx="1752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Fascicled needles;  cone scales with either conspicuous or inconspicuous bracts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0" y="30480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Picea</a:t>
            </a:r>
            <a:r>
              <a:rPr lang="en-US" dirty="0"/>
              <a:t> has solitary needles on pegs.</a:t>
            </a:r>
          </a:p>
        </p:txBody>
      </p:sp>
    </p:spTree>
    <p:extLst>
      <p:ext uri="{BB962C8B-B14F-4D97-AF65-F5344CB8AC3E}">
        <p14:creationId xmlns:p14="http://schemas.microsoft.com/office/powerpoint/2010/main" val="3544145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0"/>
            <a:ext cx="5467350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3352800"/>
            <a:ext cx="1752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Abies</a:t>
            </a:r>
            <a:r>
              <a:rPr lang="en-US" dirty="0"/>
              <a:t> has upright cones in top branches and needles that leave circular scars and not on pegs.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05675" y="3962400"/>
            <a:ext cx="13049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Twisted petiole gives impression that needles enter at 45 degree angle.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6858000" y="3810000"/>
            <a:ext cx="2286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023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Pseudotsuga</a:t>
            </a:r>
            <a:r>
              <a:rPr lang="en-US" dirty="0"/>
              <a:t> </a:t>
            </a:r>
            <a:r>
              <a:rPr lang="en-US" dirty="0" err="1"/>
              <a:t>menziesii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3" name="TextBox 2"/>
          <p:cNvSpPr txBox="1"/>
          <p:nvPr/>
        </p:nvSpPr>
        <p:spPr>
          <a:xfrm>
            <a:off x="7696200" y="2286000"/>
            <a:ext cx="121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long, three pointed bracts below the scales.</a:t>
            </a:r>
          </a:p>
        </p:txBody>
      </p:sp>
      <p:cxnSp>
        <p:nvCxnSpPr>
          <p:cNvPr id="6" name="Straight Arrow Connector 5"/>
          <p:cNvCxnSpPr>
            <a:stCxn id="3" idx="1"/>
          </p:cNvCxnSpPr>
          <p:nvPr/>
        </p:nvCxnSpPr>
        <p:spPr>
          <a:xfrm flipH="1">
            <a:off x="6172200" y="3163163"/>
            <a:ext cx="1524000" cy="10278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06899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Pseudotsuga</a:t>
            </a:r>
            <a:r>
              <a:rPr lang="en-US" dirty="0"/>
              <a:t> </a:t>
            </a:r>
            <a:r>
              <a:rPr lang="en-US" dirty="0" err="1"/>
              <a:t>menziesii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01" y="1600200"/>
            <a:ext cx="6791597" cy="4525963"/>
          </a:xfrm>
        </p:spPr>
      </p:pic>
      <p:sp>
        <p:nvSpPr>
          <p:cNvPr id="3" name="TextBox 2"/>
          <p:cNvSpPr txBox="1"/>
          <p:nvPr/>
        </p:nvSpPr>
        <p:spPr>
          <a:xfrm>
            <a:off x="8001000" y="3124200"/>
            <a:ext cx="1143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Bracts in </a:t>
            </a:r>
            <a:r>
              <a:rPr lang="en-US" dirty="0" err="1"/>
              <a:t>Pinaceae</a:t>
            </a:r>
            <a:r>
              <a:rPr lang="en-US" dirty="0"/>
              <a:t> are free from the scale</a:t>
            </a:r>
          </a:p>
        </p:txBody>
      </p:sp>
    </p:spTree>
    <p:extLst>
      <p:ext uri="{BB962C8B-B14F-4D97-AF65-F5344CB8AC3E}">
        <p14:creationId xmlns:p14="http://schemas.microsoft.com/office/powerpoint/2010/main" val="24314625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Pseudotsuga</a:t>
            </a:r>
            <a:r>
              <a:rPr lang="en-US" dirty="0"/>
              <a:t> </a:t>
            </a:r>
            <a:r>
              <a:rPr lang="en-US" dirty="0" err="1"/>
              <a:t>menziesii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990" y="1600200"/>
            <a:ext cx="6752019" cy="4525963"/>
          </a:xfrm>
        </p:spPr>
      </p:pic>
      <p:sp>
        <p:nvSpPr>
          <p:cNvPr id="3" name="TextBox 2"/>
          <p:cNvSpPr txBox="1"/>
          <p:nvPr/>
        </p:nvSpPr>
        <p:spPr>
          <a:xfrm>
            <a:off x="8001000" y="3733800"/>
            <a:ext cx="1143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wing is derived from the cone scale.</a:t>
            </a:r>
          </a:p>
        </p:txBody>
      </p:sp>
    </p:spTree>
    <p:extLst>
      <p:ext uri="{BB962C8B-B14F-4D97-AF65-F5344CB8AC3E}">
        <p14:creationId xmlns:p14="http://schemas.microsoft.com/office/powerpoint/2010/main" val="26155267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Pinus</a:t>
            </a:r>
            <a:r>
              <a:rPr lang="en-US" dirty="0"/>
              <a:t> </a:t>
            </a:r>
            <a:r>
              <a:rPr lang="en-US" dirty="0" err="1"/>
              <a:t>edulis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TextBox 4"/>
          <p:cNvSpPr txBox="1"/>
          <p:nvPr/>
        </p:nvSpPr>
        <p:spPr>
          <a:xfrm>
            <a:off x="0" y="2209800"/>
            <a:ext cx="144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Male cones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72400" y="47244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Female cone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371600" y="2400300"/>
            <a:ext cx="1447800" cy="419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0800000">
            <a:off x="6019800" y="4267200"/>
            <a:ext cx="1752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52600" y="6216133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Pinaceae</a:t>
            </a:r>
            <a:r>
              <a:rPr lang="en-US" dirty="0"/>
              <a:t> are </a:t>
            </a:r>
            <a:r>
              <a:rPr lang="en-US" dirty="0" err="1"/>
              <a:t>monoecious</a:t>
            </a:r>
            <a:r>
              <a:rPr lang="en-US" dirty="0"/>
              <a:t>– both types of cones on same plant</a:t>
            </a:r>
          </a:p>
        </p:txBody>
      </p:sp>
    </p:spTree>
    <p:extLst>
      <p:ext uri="{BB962C8B-B14F-4D97-AF65-F5344CB8AC3E}">
        <p14:creationId xmlns:p14="http://schemas.microsoft.com/office/powerpoint/2010/main" val="19547841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Pinus</a:t>
            </a:r>
            <a:r>
              <a:rPr lang="en-US" dirty="0"/>
              <a:t> </a:t>
            </a:r>
            <a:r>
              <a:rPr lang="en-US" dirty="0" err="1"/>
              <a:t>edulis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TextBox 4"/>
          <p:cNvSpPr txBox="1"/>
          <p:nvPr/>
        </p:nvSpPr>
        <p:spPr>
          <a:xfrm>
            <a:off x="304800" y="12954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ovules per cone scale</a:t>
            </a:r>
          </a:p>
        </p:txBody>
      </p:sp>
      <p:sp>
        <p:nvSpPr>
          <p:cNvPr id="6" name="Right Arrow 5"/>
          <p:cNvSpPr/>
          <p:nvPr/>
        </p:nvSpPr>
        <p:spPr>
          <a:xfrm rot="3322193">
            <a:off x="1584971" y="2060692"/>
            <a:ext cx="149376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76600" y="63246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wings on </a:t>
            </a:r>
            <a:r>
              <a:rPr lang="en-US" dirty="0" err="1"/>
              <a:t>Pinus</a:t>
            </a:r>
            <a:r>
              <a:rPr lang="en-US" dirty="0"/>
              <a:t> </a:t>
            </a:r>
            <a:r>
              <a:rPr lang="en-US" dirty="0" err="1"/>
              <a:t>edulis</a:t>
            </a:r>
            <a:r>
              <a:rPr lang="en-US" dirty="0"/>
              <a:t> seeds</a:t>
            </a:r>
          </a:p>
        </p:txBody>
      </p:sp>
    </p:spTree>
    <p:extLst>
      <p:ext uri="{BB962C8B-B14F-4D97-AF65-F5344CB8AC3E}">
        <p14:creationId xmlns:p14="http://schemas.microsoft.com/office/powerpoint/2010/main" val="32380385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Abies</a:t>
            </a:r>
            <a:r>
              <a:rPr lang="en-US" dirty="0"/>
              <a:t> </a:t>
            </a:r>
            <a:r>
              <a:rPr lang="en-US" dirty="0" err="1"/>
              <a:t>concolor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TextBox 4"/>
          <p:cNvSpPr txBox="1"/>
          <p:nvPr/>
        </p:nvSpPr>
        <p:spPr>
          <a:xfrm>
            <a:off x="2514600" y="6324600"/>
            <a:ext cx="464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Abies</a:t>
            </a:r>
            <a:r>
              <a:rPr lang="en-US" dirty="0"/>
              <a:t>= round scars, not pegs as in </a:t>
            </a:r>
            <a:r>
              <a:rPr lang="en-US" dirty="0" err="1"/>
              <a:t>Picea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290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Acrogymnosperms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Slow to reproduce– up to year between pollination and fertilization</a:t>
            </a:r>
          </a:p>
          <a:p>
            <a:r>
              <a:rPr lang="en-US" dirty="0"/>
              <a:t>Seed maturation takes up to 3 years</a:t>
            </a:r>
          </a:p>
          <a:p>
            <a:r>
              <a:rPr lang="en-US" dirty="0"/>
              <a:t>Except for </a:t>
            </a:r>
            <a:r>
              <a:rPr lang="en-US" dirty="0" err="1"/>
              <a:t>Gnetales</a:t>
            </a:r>
            <a:r>
              <a:rPr lang="en-US" dirty="0"/>
              <a:t>, only </a:t>
            </a:r>
            <a:r>
              <a:rPr lang="en-US" dirty="0" err="1"/>
              <a:t>tracheids</a:t>
            </a:r>
            <a:r>
              <a:rPr lang="en-US" dirty="0"/>
              <a:t> in xylem </a:t>
            </a:r>
          </a:p>
          <a:p>
            <a:r>
              <a:rPr lang="en-US" dirty="0"/>
              <a:t>Mostly wind pollinated</a:t>
            </a:r>
          </a:p>
          <a:p>
            <a:r>
              <a:rPr lang="en-US"/>
              <a:t>All are woody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1952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Abies</a:t>
            </a:r>
            <a:r>
              <a:rPr lang="en-US" dirty="0"/>
              <a:t> </a:t>
            </a:r>
            <a:r>
              <a:rPr lang="en-US" dirty="0" err="1"/>
              <a:t>concolor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01" y="1600200"/>
            <a:ext cx="6791597" cy="4525963"/>
          </a:xfrm>
        </p:spPr>
      </p:pic>
      <p:sp>
        <p:nvSpPr>
          <p:cNvPr id="5" name="TextBox 4"/>
          <p:cNvSpPr txBox="1"/>
          <p:nvPr/>
        </p:nvSpPr>
        <p:spPr>
          <a:xfrm>
            <a:off x="1905000" y="6400800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ovules per scale, and wings derived from scale</a:t>
            </a:r>
          </a:p>
        </p:txBody>
      </p:sp>
    </p:spTree>
    <p:extLst>
      <p:ext uri="{BB962C8B-B14F-4D97-AF65-F5344CB8AC3E}">
        <p14:creationId xmlns:p14="http://schemas.microsoft.com/office/powerpoint/2010/main" val="26864979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Picea</a:t>
            </a:r>
            <a:r>
              <a:rPr lang="en-US" dirty="0"/>
              <a:t> </a:t>
            </a:r>
            <a:r>
              <a:rPr lang="en-US" dirty="0" err="1"/>
              <a:t>pungens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sp>
        <p:nvSpPr>
          <p:cNvPr id="5" name="TextBox 4"/>
          <p:cNvSpPr txBox="1"/>
          <p:nvPr/>
        </p:nvSpPr>
        <p:spPr>
          <a:xfrm rot="10800000" flipH="1" flipV="1">
            <a:off x="6585531" y="4788932"/>
            <a:ext cx="2375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Elongate shape</a:t>
            </a:r>
          </a:p>
        </p:txBody>
      </p:sp>
    </p:spTree>
    <p:extLst>
      <p:ext uri="{BB962C8B-B14F-4D97-AF65-F5344CB8AC3E}">
        <p14:creationId xmlns:p14="http://schemas.microsoft.com/office/powerpoint/2010/main" val="8375512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Picea</a:t>
            </a:r>
            <a:r>
              <a:rPr lang="en-US" dirty="0"/>
              <a:t> </a:t>
            </a:r>
            <a:r>
              <a:rPr lang="en-US" dirty="0" err="1"/>
              <a:t>pungens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TextBox 4"/>
          <p:cNvSpPr txBox="1"/>
          <p:nvPr/>
        </p:nvSpPr>
        <p:spPr>
          <a:xfrm>
            <a:off x="7010400" y="838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Pegs/pedestals</a:t>
            </a:r>
          </a:p>
        </p:txBody>
      </p:sp>
      <p:sp>
        <p:nvSpPr>
          <p:cNvPr id="6" name="Oval 5"/>
          <p:cNvSpPr/>
          <p:nvPr/>
        </p:nvSpPr>
        <p:spPr>
          <a:xfrm>
            <a:off x="4495800" y="2667000"/>
            <a:ext cx="2133600" cy="990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7391500">
            <a:off x="5706828" y="1474228"/>
            <a:ext cx="1343814" cy="545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734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5795963" cy="655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66301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Cupressaceae</a:t>
            </a:r>
            <a:r>
              <a:rPr lang="en-US" dirty="0"/>
              <a:t> in the Gila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2765901"/>
          <a:ext cx="8229600" cy="2194560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>
                          <a:hlinkClick r:id="rId2"/>
                        </a:rPr>
                        <a:t>Juniperus coahuilensis var. arizonica (Roseberry Juniper)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hlinkClick r:id="rId3"/>
                        </a:rPr>
                        <a:t>Juniperus communis var. depressa (Spreading Juniper)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hlinkClick r:id="rId4"/>
                        </a:rPr>
                        <a:t>Juniperus deppeana (Alligator Juniper)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hlinkClick r:id="rId5"/>
                        </a:rPr>
                        <a:t>Juniperus monosperma (One Seeded Juniper)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hlinkClick r:id="rId6"/>
                        </a:rPr>
                        <a:t>Juniperus osteosperma (Utah Juniper)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hlinkClick r:id="rId7"/>
                        </a:rPr>
                        <a:t>Juniperus</a:t>
                      </a:r>
                      <a:r>
                        <a:rPr lang="en-US" dirty="0">
                          <a:hlinkClick r:id="rId7"/>
                        </a:rPr>
                        <a:t> </a:t>
                      </a:r>
                      <a:r>
                        <a:rPr lang="en-US" dirty="0" err="1">
                          <a:hlinkClick r:id="rId7"/>
                        </a:rPr>
                        <a:t>scopulorum</a:t>
                      </a:r>
                      <a:r>
                        <a:rPr lang="en-US" dirty="0">
                          <a:hlinkClick r:id="rId7"/>
                        </a:rPr>
                        <a:t> (Rocky Mountain Juniper)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1">
            <a:hlinkClick r:id="rId7"/>
          </p:cNvPr>
          <p:cNvSpPr>
            <a:spLocks noChangeArrowheads="1"/>
          </p:cNvSpPr>
          <p:nvPr/>
        </p:nvSpPr>
        <p:spPr bwMode="auto">
          <a:xfrm>
            <a:off x="457200" y="2765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4400" y="1371600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Juniperus</a:t>
            </a:r>
            <a:r>
              <a:rPr lang="en-US" dirty="0"/>
              <a:t> is </a:t>
            </a:r>
            <a:r>
              <a:rPr lang="en-US" dirty="0" err="1"/>
              <a:t>dioecious</a:t>
            </a:r>
            <a:r>
              <a:rPr lang="en-US" dirty="0"/>
              <a:t>, remainder of the </a:t>
            </a:r>
            <a:r>
              <a:rPr lang="en-US" dirty="0" err="1"/>
              <a:t>Cupressaceae</a:t>
            </a:r>
            <a:r>
              <a:rPr lang="en-US" dirty="0"/>
              <a:t> are </a:t>
            </a:r>
            <a:r>
              <a:rPr lang="en-US" dirty="0" err="1"/>
              <a:t>monoecious</a:t>
            </a:r>
            <a:r>
              <a:rPr lang="en-US" dirty="0"/>
              <a:t>.  Hard to remember since all we have are the </a:t>
            </a:r>
            <a:r>
              <a:rPr lang="en-US" dirty="0" err="1"/>
              <a:t>dioecious</a:t>
            </a:r>
            <a:r>
              <a:rPr lang="en-US" dirty="0"/>
              <a:t> </a:t>
            </a:r>
            <a:r>
              <a:rPr lang="en-US" dirty="0" err="1"/>
              <a:t>Juniperus</a:t>
            </a:r>
            <a:r>
              <a:rPr lang="en-US" dirty="0"/>
              <a:t> species.</a:t>
            </a:r>
          </a:p>
        </p:txBody>
      </p:sp>
    </p:spTree>
    <p:extLst>
      <p:ext uri="{BB962C8B-B14F-4D97-AF65-F5344CB8AC3E}">
        <p14:creationId xmlns:p14="http://schemas.microsoft.com/office/powerpoint/2010/main" val="41670523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Juniperus</a:t>
            </a:r>
            <a:r>
              <a:rPr lang="en-US" dirty="0"/>
              <a:t> </a:t>
            </a:r>
            <a:r>
              <a:rPr lang="en-US" dirty="0" err="1"/>
              <a:t>deppeana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752600"/>
            <a:ext cx="6472645" cy="4313411"/>
          </a:xfrm>
        </p:spPr>
      </p:pic>
      <p:sp>
        <p:nvSpPr>
          <p:cNvPr id="5" name="TextBox 4"/>
          <p:cNvSpPr txBox="1"/>
          <p:nvPr/>
        </p:nvSpPr>
        <p:spPr>
          <a:xfrm>
            <a:off x="4572000" y="64008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Pollen cone with pollen sacs</a:t>
            </a:r>
          </a:p>
        </p:txBody>
      </p:sp>
    </p:spTree>
    <p:extLst>
      <p:ext uri="{BB962C8B-B14F-4D97-AF65-F5344CB8AC3E}">
        <p14:creationId xmlns:p14="http://schemas.microsoft.com/office/powerpoint/2010/main" val="23251540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Juniperus</a:t>
            </a:r>
            <a:r>
              <a:rPr lang="en-US" dirty="0"/>
              <a:t> </a:t>
            </a:r>
            <a:r>
              <a:rPr lang="en-US" dirty="0" err="1"/>
              <a:t>deppeana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219358"/>
            <a:ext cx="4211836" cy="5615782"/>
          </a:xfrm>
        </p:spPr>
      </p:pic>
      <p:sp>
        <p:nvSpPr>
          <p:cNvPr id="5" name="TextBox 4"/>
          <p:cNvSpPr txBox="1"/>
          <p:nvPr/>
        </p:nvSpPr>
        <p:spPr>
          <a:xfrm>
            <a:off x="6781800" y="45720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Ovulate cones</a:t>
            </a:r>
          </a:p>
        </p:txBody>
      </p:sp>
    </p:spTree>
    <p:extLst>
      <p:ext uri="{BB962C8B-B14F-4D97-AF65-F5344CB8AC3E}">
        <p14:creationId xmlns:p14="http://schemas.microsoft.com/office/powerpoint/2010/main" val="30078544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5232275" cy="686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4267200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the UNM Lab Manual by Jane </a:t>
            </a:r>
            <a:r>
              <a:rPr lang="en-US" dirty="0" err="1"/>
              <a:t>Mygatt</a:t>
            </a:r>
            <a:r>
              <a:rPr lang="en-US" dirty="0"/>
              <a:t> &amp; Juliana Medeiros</a:t>
            </a:r>
          </a:p>
        </p:txBody>
      </p:sp>
    </p:spTree>
    <p:extLst>
      <p:ext uri="{BB962C8B-B14F-4D97-AF65-F5344CB8AC3E}">
        <p14:creationId xmlns:p14="http://schemas.microsoft.com/office/powerpoint/2010/main" val="39372613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"/>
            <a:ext cx="6019800" cy="6385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556260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the UNM Lab Manual by Jane </a:t>
            </a:r>
            <a:r>
              <a:rPr lang="en-US" dirty="0" err="1"/>
              <a:t>Mygatt</a:t>
            </a:r>
            <a:r>
              <a:rPr lang="en-US" dirty="0"/>
              <a:t> &amp; Juliana Medeiros</a:t>
            </a:r>
          </a:p>
        </p:txBody>
      </p:sp>
    </p:spTree>
    <p:extLst>
      <p:ext uri="{BB962C8B-B14F-4D97-AF65-F5344CB8AC3E}">
        <p14:creationId xmlns:p14="http://schemas.microsoft.com/office/powerpoint/2010/main" val="2469234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Cycads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ancient group with primitive features, mostly southern hemisphere and endangered.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797" y="2667000"/>
            <a:ext cx="2947988" cy="393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Russ\Desktop\Plant Tax 2011 WNMU\Judd2e IRL\Figures\Chapter 08\highres\PS3e-Fig-08-20-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2" y="2667000"/>
            <a:ext cx="5484082" cy="412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95800" y="31242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Male cones</a:t>
            </a: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5334000" y="3505200"/>
            <a:ext cx="1377791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5334000" y="3505200"/>
            <a:ext cx="688895" cy="1447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6175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Cycad at Kirstenbosch Botanical Garden (male cones)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538077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Ginkgoales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One member survives:  Ginkgo </a:t>
            </a:r>
            <a:r>
              <a:rPr lang="en-US" sz="2000" dirty="0" err="1"/>
              <a:t>biloba</a:t>
            </a:r>
            <a:r>
              <a:rPr lang="en-US" sz="2000" dirty="0"/>
              <a:t>, all the rest extinct.  They were widespread 120 MYBP.</a:t>
            </a:r>
          </a:p>
          <a:p>
            <a:r>
              <a:rPr lang="en-US" sz="2000" dirty="0"/>
              <a:t>Ginkgo </a:t>
            </a:r>
            <a:r>
              <a:rPr lang="en-US" sz="2000" dirty="0" err="1"/>
              <a:t>biloba</a:t>
            </a:r>
            <a:r>
              <a:rPr lang="en-US" sz="2000" dirty="0"/>
              <a:t> is possibly extinct in the wild, but used as ornamental because it does well as a shade tree in urban environments!  One of the few plants with sex chromosomes.</a:t>
            </a:r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2050" name="Picture 2" descr="C:\Users\Russ\Desktop\Plant Tax 2011 WNMU\Judd2e IRL\Figures\Chapter 08\highres\PS3e-Fig-08-22-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52800"/>
            <a:ext cx="4471688" cy="336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18" y="3623310"/>
            <a:ext cx="37592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9576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752" y="1600200"/>
            <a:ext cx="478249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“Gymnosperms” are Polyphyletic, and a small part of the Spermatophytes (Seed Plants)</a:t>
            </a:r>
          </a:p>
        </p:txBody>
      </p:sp>
      <p:sp>
        <p:nvSpPr>
          <p:cNvPr id="3" name="Oval 2"/>
          <p:cNvSpPr/>
          <p:nvPr/>
        </p:nvSpPr>
        <p:spPr>
          <a:xfrm>
            <a:off x="6172200" y="1828800"/>
            <a:ext cx="990600" cy="1371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7010400" y="3788012"/>
            <a:ext cx="762000" cy="5553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781800" y="4419600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 far more angiosperms than gymnosperms extant today.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" y="3848100"/>
            <a:ext cx="2590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Conifers in the Gila includes both the </a:t>
            </a:r>
            <a:r>
              <a:rPr lang="en-US" sz="1600" dirty="0" err="1"/>
              <a:t>Pinaceae</a:t>
            </a:r>
            <a:r>
              <a:rPr lang="en-US" sz="1600" dirty="0"/>
              <a:t> and the </a:t>
            </a:r>
            <a:r>
              <a:rPr lang="en-US" sz="1600" dirty="0" err="1"/>
              <a:t>Cupressaceae</a:t>
            </a:r>
            <a:r>
              <a:rPr lang="en-US" sz="1600" dirty="0"/>
              <a:t> (Junipers).  Conifers have lost the chloroplast inverted repeat.   </a:t>
            </a:r>
            <a:r>
              <a:rPr lang="en-US" sz="1600" dirty="0" err="1"/>
              <a:t>Gnetophytes</a:t>
            </a:r>
            <a:r>
              <a:rPr lang="en-US" sz="1600" dirty="0"/>
              <a:t> have the inverted repeat.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3581400" y="5772329"/>
            <a:ext cx="1524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200400" y="5772329"/>
            <a:ext cx="1524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3276600" y="5619929"/>
            <a:ext cx="381000" cy="152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183504" y="3140312"/>
            <a:ext cx="990600" cy="6477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952750" y="1916429"/>
            <a:ext cx="2457450" cy="12598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581900" y="2514600"/>
            <a:ext cx="1409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Angiosperms (except for </a:t>
            </a:r>
            <a:r>
              <a:rPr lang="en-US" sz="1600" dirty="0" err="1"/>
              <a:t>Amborella</a:t>
            </a:r>
            <a:r>
              <a:rPr lang="en-US" sz="1600" dirty="0"/>
              <a:t>) have vessels in the wood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256166" y="2385897"/>
            <a:ext cx="66863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9142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Acrogymnosperms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Needles (</a:t>
            </a:r>
            <a:r>
              <a:rPr lang="en-US" dirty="0" err="1"/>
              <a:t>Pinaceae</a:t>
            </a:r>
            <a:r>
              <a:rPr lang="en-US" dirty="0"/>
              <a:t>) are better adapted to drought than broad-leaved trees.  (But not all </a:t>
            </a:r>
            <a:r>
              <a:rPr lang="en-US" dirty="0" err="1"/>
              <a:t>Acrogymnosperms</a:t>
            </a:r>
            <a:r>
              <a:rPr lang="en-US" dirty="0"/>
              <a:t> have needles, e.g. Gingko, </a:t>
            </a:r>
            <a:r>
              <a:rPr lang="en-US" dirty="0" err="1"/>
              <a:t>Welwitschia</a:t>
            </a:r>
            <a:r>
              <a:rPr lang="en-US" dirty="0"/>
              <a:t>).</a:t>
            </a:r>
          </a:p>
          <a:p>
            <a:r>
              <a:rPr lang="en-US" dirty="0"/>
              <a:t>Needles also cold hardy– above ground structures persist even in harsh environments</a:t>
            </a:r>
          </a:p>
          <a:p>
            <a:r>
              <a:rPr lang="en-US" dirty="0"/>
              <a:t>Evergreen habit has drawbacks– leaf death by disease, insects, etc., more damaging than for trees that produce new leaves each spring (But not all </a:t>
            </a:r>
            <a:r>
              <a:rPr lang="en-US" dirty="0" err="1"/>
              <a:t>Acrogymnosperms</a:t>
            </a:r>
            <a:r>
              <a:rPr lang="en-US" dirty="0"/>
              <a:t> are evergreen– e.g. Gingko)</a:t>
            </a:r>
          </a:p>
          <a:p>
            <a:r>
              <a:rPr lang="en-US" dirty="0"/>
              <a:t>Gametophytes much reduced compared to ferns </a:t>
            </a:r>
          </a:p>
        </p:txBody>
      </p:sp>
    </p:spTree>
    <p:extLst>
      <p:ext uri="{BB962C8B-B14F-4D97-AF65-F5344CB8AC3E}">
        <p14:creationId xmlns:p14="http://schemas.microsoft.com/office/powerpoint/2010/main" val="1086491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Acrogymnosperms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Swimming sperm (bryophytes, </a:t>
            </a:r>
            <a:r>
              <a:rPr lang="en-US" dirty="0" err="1"/>
              <a:t>lycophytes</a:t>
            </a:r>
            <a:r>
              <a:rPr lang="en-US" dirty="0"/>
              <a:t>, ferns) </a:t>
            </a:r>
            <a:r>
              <a:rPr lang="en-US" b="1" u="sng" dirty="0"/>
              <a:t>replaced </a:t>
            </a:r>
            <a:r>
              <a:rPr lang="en-US" dirty="0"/>
              <a:t>by dispersal of the whole male gametophyte (pollen) except in Cycads.   Naked seeds develop on the surface of reproductive structures.</a:t>
            </a:r>
          </a:p>
          <a:p>
            <a:r>
              <a:rPr lang="en-US" dirty="0"/>
              <a:t>“Seed ferns” &amp; “Gymnosperms” are first seed plants</a:t>
            </a:r>
          </a:p>
          <a:p>
            <a:r>
              <a:rPr lang="en-US" dirty="0"/>
              <a:t>Food storage tissue in seed is part of the female gametophyte= haploid tissue.  Not the same as triploid endosperm that angiosperms have!  (except in </a:t>
            </a:r>
            <a:r>
              <a:rPr lang="en-US" dirty="0" err="1"/>
              <a:t>Gnetales</a:t>
            </a:r>
            <a:r>
              <a:rPr lang="en-US" dirty="0"/>
              <a:t> which have double fertilization)</a:t>
            </a:r>
          </a:p>
        </p:txBody>
      </p:sp>
    </p:spTree>
    <p:extLst>
      <p:ext uri="{BB962C8B-B14F-4D97-AF65-F5344CB8AC3E}">
        <p14:creationId xmlns:p14="http://schemas.microsoft.com/office/powerpoint/2010/main" val="31626869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1223</Words>
  <Application>Microsoft Office PowerPoint</Application>
  <PresentationFormat>On-screen Show (4:3)</PresentationFormat>
  <Paragraphs>141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Arial</vt:lpstr>
      <vt:lpstr>Calibri</vt:lpstr>
      <vt:lpstr>Office Theme</vt:lpstr>
      <vt:lpstr>Acrogymnosperms “Gymnosperms”</vt:lpstr>
      <vt:lpstr> “Gymnosperms”</vt:lpstr>
      <vt:lpstr>Acrogymnosperms</vt:lpstr>
      <vt:lpstr>Cycads</vt:lpstr>
      <vt:lpstr>Cycad at Kirstenbosch Botanical Garden (male cones)</vt:lpstr>
      <vt:lpstr>Ginkgoales</vt:lpstr>
      <vt:lpstr>“Gymnosperms” are Polyphyletic, and a small part of the Spermatophytes (Seed Plants)</vt:lpstr>
      <vt:lpstr>Acrogymnosperms</vt:lpstr>
      <vt:lpstr>Acrogymnosperms</vt:lpstr>
      <vt:lpstr>Acrogymnosperms</vt:lpstr>
      <vt:lpstr>Xylem in Acrogymnosperms (except for Gnetales)</vt:lpstr>
      <vt:lpstr>Xylem:  Difference between tracheids and vessel elements</vt:lpstr>
      <vt:lpstr>Gnetophytes</vt:lpstr>
      <vt:lpstr>Gnetophytes</vt:lpstr>
      <vt:lpstr>Gnetophytes– Ephedra trifurca</vt:lpstr>
      <vt:lpstr>PowerPoint Presentation</vt:lpstr>
      <vt:lpstr>Conifers (inverted repeat lost)-- Pinaceae</vt:lpstr>
      <vt:lpstr>Conifers– Cupressaceae– only represented by Juniperus in the Gila</vt:lpstr>
      <vt:lpstr>Conifers-- others</vt:lpstr>
      <vt:lpstr>PowerPoint Presentation</vt:lpstr>
      <vt:lpstr>Pinaceae in the Gila</vt:lpstr>
      <vt:lpstr>PowerPoint Presentation</vt:lpstr>
      <vt:lpstr>PowerPoint Presentation</vt:lpstr>
      <vt:lpstr>Pseudotsuga menziesii</vt:lpstr>
      <vt:lpstr>Pseudotsuga menziesii</vt:lpstr>
      <vt:lpstr>Pseudotsuga menziesii</vt:lpstr>
      <vt:lpstr>Pinus edulis</vt:lpstr>
      <vt:lpstr>Pinus edulis</vt:lpstr>
      <vt:lpstr>Abies concolor</vt:lpstr>
      <vt:lpstr>Abies concolor</vt:lpstr>
      <vt:lpstr>Picea pungens</vt:lpstr>
      <vt:lpstr>Picea pungens</vt:lpstr>
      <vt:lpstr>PowerPoint Presentation</vt:lpstr>
      <vt:lpstr>Cupressaceae in the Gila</vt:lpstr>
      <vt:lpstr>Juniperus deppeana</vt:lpstr>
      <vt:lpstr>Juniperus deppeana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“Gymnosperms”</dc:title>
  <dc:creator>Russ</dc:creator>
  <cp:lastModifiedBy>Russ Kleinman</cp:lastModifiedBy>
  <cp:revision>80</cp:revision>
  <dcterms:created xsi:type="dcterms:W3CDTF">2011-06-27T17:04:30Z</dcterms:created>
  <dcterms:modified xsi:type="dcterms:W3CDTF">2018-06-13T19:47:25Z</dcterms:modified>
</cp:coreProperties>
</file>