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72" r:id="rId8"/>
    <p:sldId id="282" r:id="rId9"/>
    <p:sldId id="268" r:id="rId10"/>
    <p:sldId id="262" r:id="rId11"/>
    <p:sldId id="263" r:id="rId12"/>
    <p:sldId id="264" r:id="rId13"/>
    <p:sldId id="265" r:id="rId14"/>
    <p:sldId id="266" r:id="rId15"/>
    <p:sldId id="270" r:id="rId16"/>
    <p:sldId id="267" r:id="rId17"/>
    <p:sldId id="269" r:id="rId18"/>
    <p:sldId id="271" r:id="rId19"/>
    <p:sldId id="273" r:id="rId20"/>
    <p:sldId id="274" r:id="rId21"/>
    <p:sldId id="275" r:id="rId22"/>
    <p:sldId id="276" r:id="rId23"/>
    <p:sldId id="279" r:id="rId24"/>
    <p:sldId id="277" r:id="rId25"/>
    <p:sldId id="278" r:id="rId26"/>
    <p:sldId id="280" r:id="rId27"/>
    <p:sldId id="281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6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08618-8B6E-4D04-87CD-B6C7782475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3725AC-3000-405F-80D3-5DAF6C1937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5D022-8AD9-4528-B675-F9DF3ABFA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3DF3E-9999-42D2-A87D-606FB2D55BB5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7583A9-7AB1-4EEC-B09B-B9D29FFA7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1751B-20B8-4082-8EAB-6DCF26A86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34E32-26F8-4B0B-9583-F5201D8FF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6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E0467-9A71-4F46-A191-30875BD84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81BF3F-715B-49F3-BE24-B504C4BDC4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B1BD5-74E9-4136-A31A-541ADA6E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3DF3E-9999-42D2-A87D-606FB2D55BB5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80147-33E8-43F1-BC97-22958C753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56B20-B346-45D0-B781-69C6D0004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34E32-26F8-4B0B-9583-F5201D8FF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595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519081-3163-465A-8576-CAE1FC2275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869E5D-CA49-49AD-9D66-3630F7BC77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52D713-0FD7-4D75-8053-6A301CAD1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3DF3E-9999-42D2-A87D-606FB2D55BB5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A266F-3686-4519-90C1-24CB6A4AC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C1F47-AE54-4F43-9785-EB07E6962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34E32-26F8-4B0B-9583-F5201D8FF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753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A4B03-C83B-4701-B91F-EA5B99E66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E4695-7D19-42F9-97AF-8E62DC4F1B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619E8-9F86-4C33-A286-4DCCF7592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3DF3E-9999-42D2-A87D-606FB2D55BB5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84341-2994-46DC-98BA-69481F10D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7C408-F922-48D5-AABC-C1BF95448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34E32-26F8-4B0B-9583-F5201D8FF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159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9BA09-79FF-4284-A99B-EEE6E980A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639F62-0F2E-47BA-8D72-D9F8DD0FD0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B9C00-960B-49E6-81BE-42B7DA3F4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3DF3E-9999-42D2-A87D-606FB2D55BB5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02A74-3225-4C76-A002-216C420C5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1E92D-96A7-46A3-91D2-38C549C6A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34E32-26F8-4B0B-9583-F5201D8FF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012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C46D6-BCE2-4B82-8A91-234466865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5545A-7B66-4126-8C4F-1A75115C8E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A0B3E0-C24D-4B48-970C-96B29A660A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C8842E-0843-4EB3-96C6-5E5E2E1CD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3DF3E-9999-42D2-A87D-606FB2D55BB5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5EDE9-CF33-4395-995A-3D891552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AAD59-A126-4D32-8A37-FD808DD05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34E32-26F8-4B0B-9583-F5201D8FF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342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7CC17-DB70-40EF-8B77-40E3ABB87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608053-BFC4-4D41-A787-AC864BE7BB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F135EB-A61D-4EA3-B672-5EEEC045C1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1CA87E-1DE7-4AA1-8660-97FED1FB13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44D2C9-13AD-4EAE-BCFD-569603766E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259C83-40F3-4B3D-93C3-FDB492D51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3DF3E-9999-42D2-A87D-606FB2D55BB5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47246F-0708-427A-99B0-99811A30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020F84-3FCF-4493-AA8E-49E3764DE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34E32-26F8-4B0B-9583-F5201D8FF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01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71A77-0DC6-47E6-9FB5-57212185E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89A570-7E32-465F-BFA8-12F98CA35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3DF3E-9999-42D2-A87D-606FB2D55BB5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12EC0A-982B-433B-8864-F4405FCD8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6EFB67-5B43-40D7-9365-E38C98A49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34E32-26F8-4B0B-9583-F5201D8FF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14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A199F9-F6F4-4251-8DEF-C0FA12D03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3DF3E-9999-42D2-A87D-606FB2D55BB5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D9122F-CBA4-4CF0-9475-CC8829FD3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6A2FAA-81C4-4253-B916-35878E93B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34E32-26F8-4B0B-9583-F5201D8FF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27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46AD5-9E57-4206-8AFB-E76F2190B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D05C2-4A3E-4DE2-93E3-C23422721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66DB65-E970-4746-8580-A0A3E7E196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0BEE00-85E8-42D6-BD00-85A24080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3DF3E-9999-42D2-A87D-606FB2D55BB5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23AC69-BE1E-45DB-9694-33079B8A5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A3DD2D-48A1-400E-824F-A656B42C0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34E32-26F8-4B0B-9583-F5201D8FF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599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78262-2756-494A-AD58-19623EA19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1F66E6-AB15-4682-ABBC-42A5692696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110DD1-C43A-421A-8F22-CEA6DD9A52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F952CC-38B9-43A3-8B21-1C3181DE4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3DF3E-9999-42D2-A87D-606FB2D55BB5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2AC14A-4E68-420C-ADF9-CF4E40E19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80C6A0-B55F-470D-8EAC-35241AA8F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34E32-26F8-4B0B-9583-F5201D8FF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752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7F27A5-775E-4B17-ACF1-46534CC88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1E5793-4359-4B70-98A0-A6DA1C54D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C7224-D615-41DC-865E-4F7C5E379F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3DF3E-9999-42D2-A87D-606FB2D55BB5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F3941-E2A3-44B4-A3B3-19E843BB0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8F390-E7D6-4663-8985-F4BA21DA5F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34E32-26F8-4B0B-9583-F5201D8FF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34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11" Type="http://schemas.openxmlformats.org/officeDocument/2006/relationships/image" Target="../media/image26.jpg"/><Relationship Id="rId5" Type="http://schemas.openxmlformats.org/officeDocument/2006/relationships/image" Target="../media/image20.jpg"/><Relationship Id="rId10" Type="http://schemas.openxmlformats.org/officeDocument/2006/relationships/image" Target="../media/image25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g"/><Relationship Id="rId4" Type="http://schemas.openxmlformats.org/officeDocument/2006/relationships/image" Target="../media/image56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22B6BB2-E0F9-48C8-994D-90C2356AD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900" y="-2"/>
            <a:ext cx="3637486" cy="30776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F8311C-D8F7-4ED2-A81E-D8DD4B23F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72B8A1-4DA6-4844-911C-F7D21A2264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close up of a flower&#10;&#10;Description generated with very high confidence">
            <a:extLst>
              <a:ext uri="{FF2B5EF4-FFF2-40B4-BE49-F238E27FC236}">
                <a16:creationId xmlns:a16="http://schemas.microsoft.com/office/drawing/2014/main" id="{91855D20-18B5-4CF9-A245-2DA8A1106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134184" cy="3995037"/>
          </a:xfrm>
          <a:prstGeom prst="rect">
            <a:avLst/>
          </a:prstGeom>
        </p:spPr>
      </p:pic>
      <p:pic>
        <p:nvPicPr>
          <p:cNvPr id="5" name="Picture 4" descr="A picture containing animal, invertebrate&#10;&#10;Description generated with high confidence">
            <a:extLst>
              <a:ext uri="{FF2B5EF4-FFF2-40B4-BE49-F238E27FC236}">
                <a16:creationId xmlns:a16="http://schemas.microsoft.com/office/drawing/2014/main" id="{6E888C55-5769-4D4F-B14A-BF2E83E2F2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867" y="3509963"/>
            <a:ext cx="4441242" cy="5503985"/>
          </a:xfrm>
          <a:prstGeom prst="rect">
            <a:avLst/>
          </a:prstGeom>
        </p:spPr>
      </p:pic>
      <p:pic>
        <p:nvPicPr>
          <p:cNvPr id="9" name="Picture 8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ACB3E47E-60D8-4CCF-9127-202B4CAF95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82916"/>
            <a:ext cx="3833446" cy="2875084"/>
          </a:xfrm>
          <a:prstGeom prst="rect">
            <a:avLst/>
          </a:prstGeom>
        </p:spPr>
      </p:pic>
      <p:pic>
        <p:nvPicPr>
          <p:cNvPr id="13" name="Picture 12" descr="A close up of a bug&#10;&#10;Description generated with very high confidence">
            <a:extLst>
              <a:ext uri="{FF2B5EF4-FFF2-40B4-BE49-F238E27FC236}">
                <a16:creationId xmlns:a16="http://schemas.microsoft.com/office/drawing/2014/main" id="{22D6CDEA-58D7-4A0C-93F4-AEFE7BBA93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528" y="-1"/>
            <a:ext cx="3918471" cy="5219191"/>
          </a:xfrm>
          <a:prstGeom prst="rect">
            <a:avLst/>
          </a:prstGeom>
        </p:spPr>
      </p:pic>
      <p:pic>
        <p:nvPicPr>
          <p:cNvPr id="17" name="Picture 16" descr="A picture containing tree, outdoor, grass, plant&#10;&#10;Description generated with very high confidence">
            <a:extLst>
              <a:ext uri="{FF2B5EF4-FFF2-40B4-BE49-F238E27FC236}">
                <a16:creationId xmlns:a16="http://schemas.microsoft.com/office/drawing/2014/main" id="{861F3932-2B60-42EC-9CC8-205EB80996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528" y="3637505"/>
            <a:ext cx="3918472" cy="322049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1BE1111-BF7B-49DF-966D-0BEA56B5435C}"/>
              </a:ext>
            </a:extLst>
          </p:cNvPr>
          <p:cNvSpPr/>
          <p:nvPr/>
        </p:nvSpPr>
        <p:spPr>
          <a:xfrm>
            <a:off x="3832867" y="2001838"/>
            <a:ext cx="4440661" cy="17446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C8C76B-202B-4DEB-A0AB-998AA8077AC8}"/>
              </a:ext>
            </a:extLst>
          </p:cNvPr>
          <p:cNvSpPr txBox="1"/>
          <p:nvPr/>
        </p:nvSpPr>
        <p:spPr>
          <a:xfrm>
            <a:off x="3982915" y="2189285"/>
            <a:ext cx="4202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5"/>
                </a:solidFill>
              </a:rPr>
              <a:t>“Bryophytes”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                </a:t>
            </a:r>
          </a:p>
          <a:p>
            <a:r>
              <a:rPr lang="en-US" dirty="0"/>
              <a:t>            </a:t>
            </a:r>
            <a:r>
              <a:rPr lang="en-US" dirty="0">
                <a:solidFill>
                  <a:schemeClr val="accent6"/>
                </a:solidFill>
              </a:rPr>
              <a:t>Liverworts, Mosses, &amp; Hornworts</a:t>
            </a:r>
          </a:p>
        </p:txBody>
      </p:sp>
    </p:spTree>
    <p:extLst>
      <p:ext uri="{BB962C8B-B14F-4D97-AF65-F5344CB8AC3E}">
        <p14:creationId xmlns:p14="http://schemas.microsoft.com/office/powerpoint/2010/main" val="3099881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E7767DC-E631-4302-AAC8-7A7DC7AD0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441" y="110882"/>
            <a:ext cx="2177032" cy="1724618"/>
          </a:xfrm>
          <a:prstGeom prst="rect">
            <a:avLst/>
          </a:prstGeom>
        </p:spPr>
      </p:pic>
      <p:pic>
        <p:nvPicPr>
          <p:cNvPr id="17" name="Picture 16" descr="A worm on the ground&#10;&#10;Description generated with high confidence">
            <a:extLst>
              <a:ext uri="{FF2B5EF4-FFF2-40B4-BE49-F238E27FC236}">
                <a16:creationId xmlns:a16="http://schemas.microsoft.com/office/drawing/2014/main" id="{6CE58390-772B-45F2-9B5A-4B0034E90B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868" y="4685580"/>
            <a:ext cx="1805836" cy="14164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97C2A5-CD47-4AE1-9A09-8B79A0D4D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           Moss Anatomy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F6EE40-15C2-4C67-84AB-1A8B7D49D5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15" y="703929"/>
            <a:ext cx="4306840" cy="5870877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E5DA99-F7F9-4A30-9035-5CBEE47DBA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962" y="2002187"/>
            <a:ext cx="2945101" cy="22019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A7445B-7882-4B72-8CC6-9121693613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497" y="4515611"/>
            <a:ext cx="2758440" cy="17708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84157B-C361-4220-82EC-0D4EBEB38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650" y="3298530"/>
            <a:ext cx="1764220" cy="13190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195C33B-248B-4595-AA0F-92942BFA7A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978" y="1768825"/>
            <a:ext cx="2197035" cy="15453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594FCD-C84F-4E13-BED0-F210F57444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699" y="1423423"/>
            <a:ext cx="2211926" cy="14947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8DE0C0-C282-43CA-986D-BC0C2DB3BC07}"/>
              </a:ext>
            </a:extLst>
          </p:cNvPr>
          <p:cNvSpPr txBox="1"/>
          <p:nvPr/>
        </p:nvSpPr>
        <p:spPr>
          <a:xfrm>
            <a:off x="9772653" y="6438857"/>
            <a:ext cx="1229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Peristome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AEE3CC-8F54-48C0-9E67-9369275BAA4E}"/>
              </a:ext>
            </a:extLst>
          </p:cNvPr>
          <p:cNvSpPr txBox="1"/>
          <p:nvPr/>
        </p:nvSpPr>
        <p:spPr>
          <a:xfrm>
            <a:off x="5447644" y="6002823"/>
            <a:ext cx="1732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Archegonium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33F6C6-0B09-4213-AE70-9C95C6A429B0}"/>
              </a:ext>
            </a:extLst>
          </p:cNvPr>
          <p:cNvSpPr txBox="1"/>
          <p:nvPr/>
        </p:nvSpPr>
        <p:spPr>
          <a:xfrm>
            <a:off x="9273180" y="3504333"/>
            <a:ext cx="1538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Antheridia with paraphyses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A55A35-9C9D-43A5-AB34-A13963DF5EE5}"/>
              </a:ext>
            </a:extLst>
          </p:cNvPr>
          <p:cNvSpPr txBox="1"/>
          <p:nvPr/>
        </p:nvSpPr>
        <p:spPr>
          <a:xfrm>
            <a:off x="6730023" y="4427663"/>
            <a:ext cx="1578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Leaves mostly </a:t>
            </a:r>
            <a:r>
              <a:rPr lang="en-US" dirty="0" err="1"/>
              <a:t>unistratose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C8BA023-226C-499E-A5F0-F0FD511552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6346" y="2835887"/>
            <a:ext cx="1736062" cy="1361723"/>
          </a:xfrm>
          <a:prstGeom prst="rect">
            <a:avLst/>
          </a:prstGeom>
        </p:spPr>
      </p:pic>
      <p:pic>
        <p:nvPicPr>
          <p:cNvPr id="21" name="Picture 20" descr="A close up of a flower&#10;&#10;Description generated with high confidence">
            <a:extLst>
              <a:ext uri="{FF2B5EF4-FFF2-40B4-BE49-F238E27FC236}">
                <a16:creationId xmlns:a16="http://schemas.microsoft.com/office/drawing/2014/main" id="{1420DD66-B9A8-477E-846C-8F93A29524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949" y="0"/>
            <a:ext cx="1894374" cy="14859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4A21BEC-661C-4924-9B85-98543C15D70D}"/>
              </a:ext>
            </a:extLst>
          </p:cNvPr>
          <p:cNvSpPr txBox="1"/>
          <p:nvPr/>
        </p:nvSpPr>
        <p:spPr>
          <a:xfrm>
            <a:off x="10726615" y="1503498"/>
            <a:ext cx="1074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Rhizoids</a:t>
            </a:r>
          </a:p>
        </p:txBody>
      </p:sp>
    </p:spTree>
    <p:extLst>
      <p:ext uri="{BB962C8B-B14F-4D97-AF65-F5344CB8AC3E}">
        <p14:creationId xmlns:p14="http://schemas.microsoft.com/office/powerpoint/2010/main" val="2988296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BB590-B651-4769-AD77-291E230A0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Moss Anatomy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1F408-FED8-4E66-9208-6C497950D3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Mosses possess leaves that are usually one cell thick </a:t>
            </a:r>
          </a:p>
          <a:p>
            <a:r>
              <a:rPr lang="en-US" dirty="0"/>
              <a:t>The leaves may have an oval midvein that is several cells thick</a:t>
            </a:r>
          </a:p>
          <a:p>
            <a:r>
              <a:rPr lang="en-US" dirty="0"/>
              <a:t>Mosses have stems that may have external decorations for protection of buds and for water conduction by capillary action (paraphyllia &amp; pseudoparaphyllia) and sometimes contain internal conducting tissue (hydroids &amp; </a:t>
            </a:r>
            <a:r>
              <a:rPr lang="en-US" dirty="0" err="1"/>
              <a:t>leptoids</a:t>
            </a:r>
            <a:r>
              <a:rPr lang="en-US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B92159-80CC-46C5-B272-B670F8E81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912" y="4659923"/>
            <a:ext cx="2832707" cy="21178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BE19F6-1286-460B-9B03-EB1A544A43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331" y="4135498"/>
            <a:ext cx="3257941" cy="255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781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A8380-A829-44FC-AD14-5C5ECEE20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The Moss Sporophyte</a:t>
            </a:r>
          </a:p>
        </p:txBody>
      </p:sp>
      <p:pic>
        <p:nvPicPr>
          <p:cNvPr id="5" name="Content Placeholder 4" descr="A close up of a flower&#10;&#10;Description generated with very high confidence">
            <a:extLst>
              <a:ext uri="{FF2B5EF4-FFF2-40B4-BE49-F238E27FC236}">
                <a16:creationId xmlns:a16="http://schemas.microsoft.com/office/drawing/2014/main" id="{022B89DC-BC1E-429F-BB30-7C54100184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2" y="1344766"/>
            <a:ext cx="4365422" cy="2909144"/>
          </a:xfrm>
        </p:spPr>
      </p:pic>
      <p:pic>
        <p:nvPicPr>
          <p:cNvPr id="7" name="Picture 6" descr="A picture containing animal, invertebrate&#10;&#10;Description generated with high confidence">
            <a:extLst>
              <a:ext uri="{FF2B5EF4-FFF2-40B4-BE49-F238E27FC236}">
                <a16:creationId xmlns:a16="http://schemas.microsoft.com/office/drawing/2014/main" id="{6C9103E0-722A-487B-A05F-ED21F7AA5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372" y="4397932"/>
            <a:ext cx="3004449" cy="2260378"/>
          </a:xfrm>
          <a:prstGeom prst="rect">
            <a:avLst/>
          </a:prstGeom>
        </p:spPr>
      </p:pic>
      <p:pic>
        <p:nvPicPr>
          <p:cNvPr id="9" name="Picture 8" descr="A picture containing animal&#10;&#10;Description generated with high confidence">
            <a:extLst>
              <a:ext uri="{FF2B5EF4-FFF2-40B4-BE49-F238E27FC236}">
                <a16:creationId xmlns:a16="http://schemas.microsoft.com/office/drawing/2014/main" id="{DAFB3FAC-4A0D-4119-A46B-4C79A64E6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846" y="1496886"/>
            <a:ext cx="4108253" cy="2757023"/>
          </a:xfrm>
          <a:prstGeom prst="rect">
            <a:avLst/>
          </a:prstGeom>
        </p:spPr>
      </p:pic>
      <p:pic>
        <p:nvPicPr>
          <p:cNvPr id="11" name="Picture 10" descr="A picture containing tree, fungus&#10;&#10;Description generated with very high confidence">
            <a:extLst>
              <a:ext uri="{FF2B5EF4-FFF2-40B4-BE49-F238E27FC236}">
                <a16:creationId xmlns:a16="http://schemas.microsoft.com/office/drawing/2014/main" id="{DB113B45-4782-4438-A320-EBC3FB4BBB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654" y="3606515"/>
            <a:ext cx="4580793" cy="31958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553E1A-ECA1-4734-82DD-E6B0F462AD63}"/>
              </a:ext>
            </a:extLst>
          </p:cNvPr>
          <p:cNvSpPr txBox="1"/>
          <p:nvPr/>
        </p:nvSpPr>
        <p:spPr>
          <a:xfrm>
            <a:off x="9108831" y="1690688"/>
            <a:ext cx="29981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calyptra is gametophyte tissue, the operculum is sporophyte tissue.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AF3EAF-9050-4A4F-BE04-BE2C60E9A25D}"/>
              </a:ext>
            </a:extLst>
          </p:cNvPr>
          <p:cNvSpPr txBox="1"/>
          <p:nvPr/>
        </p:nvSpPr>
        <p:spPr>
          <a:xfrm>
            <a:off x="448408" y="5336931"/>
            <a:ext cx="1670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operculum separates at the annulus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06619C-61DF-41E6-9CC6-6C3BC2F4AA0C}"/>
              </a:ext>
            </a:extLst>
          </p:cNvPr>
          <p:cNvSpPr txBox="1"/>
          <p:nvPr/>
        </p:nvSpPr>
        <p:spPr>
          <a:xfrm>
            <a:off x="5644662" y="6084277"/>
            <a:ext cx="160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Immersed sporophytes</a:t>
            </a:r>
          </a:p>
        </p:txBody>
      </p:sp>
    </p:spTree>
    <p:extLst>
      <p:ext uri="{BB962C8B-B14F-4D97-AF65-F5344CB8AC3E}">
        <p14:creationId xmlns:p14="http://schemas.microsoft.com/office/powerpoint/2010/main" val="2254589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68E64A1-0B85-4C11-9165-338788A26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Some Mosses Have No Peristome  (</a:t>
            </a:r>
            <a:r>
              <a:rPr lang="en-US" b="1" dirty="0" err="1"/>
              <a:t>eperistomate</a:t>
            </a:r>
            <a:r>
              <a:rPr lang="en-US" b="1"/>
              <a:t>)</a:t>
            </a:r>
            <a:endParaRPr lang="en-US" b="1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61432A8-97B1-43BD-A098-D43992B779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err="1"/>
              <a:t>Takakia</a:t>
            </a:r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747B78A6-A866-4F9C-91AA-FEF519C0BB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280144" y="2505075"/>
            <a:ext cx="2277075" cy="3684588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73DCDAB-570E-4F7D-964D-FE69C70A6F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err="1"/>
              <a:t>Andreaea</a:t>
            </a:r>
            <a:endParaRPr lang="en-US" dirty="0"/>
          </a:p>
        </p:txBody>
      </p:sp>
      <p:pic>
        <p:nvPicPr>
          <p:cNvPr id="15" name="Content Placeholder 14" descr="A close up of a bug&#10;&#10;Description generated with very high confidence">
            <a:extLst>
              <a:ext uri="{FF2B5EF4-FFF2-40B4-BE49-F238E27FC236}">
                <a16:creationId xmlns:a16="http://schemas.microsoft.com/office/drawing/2014/main" id="{C76C161B-6143-4F1F-9282-62BEBC6EB2E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634" y="2505075"/>
            <a:ext cx="2766319" cy="3684588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37FA93A-575F-492F-835A-D8D7A8547ABF}"/>
              </a:ext>
            </a:extLst>
          </p:cNvPr>
          <p:cNvSpPr txBox="1"/>
          <p:nvPr/>
        </p:nvSpPr>
        <p:spPr>
          <a:xfrm>
            <a:off x="149469" y="3982915"/>
            <a:ext cx="1960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Image:  Ken McFarland</a:t>
            </a:r>
          </a:p>
        </p:txBody>
      </p:sp>
    </p:spTree>
    <p:extLst>
      <p:ext uri="{BB962C8B-B14F-4D97-AF65-F5344CB8AC3E}">
        <p14:creationId xmlns:p14="http://schemas.microsoft.com/office/powerpoint/2010/main" val="2956954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BF0C99E-599B-417A-A341-365345682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genus Sphagnum is a special case…</a:t>
            </a:r>
            <a:br>
              <a:rPr lang="en-US" sz="3600" dirty="0"/>
            </a:br>
            <a:r>
              <a:rPr lang="en-US" sz="3600" dirty="0"/>
              <a:t>      </a:t>
            </a:r>
            <a:r>
              <a:rPr lang="en-US" sz="1800" b="1" dirty="0"/>
              <a:t>Highly absorbent dead hyaline leaf cells between live </a:t>
            </a:r>
            <a:r>
              <a:rPr lang="en-US" sz="1800" b="1" dirty="0" err="1"/>
              <a:t>chlorophyllose</a:t>
            </a:r>
            <a:r>
              <a:rPr lang="en-US" sz="1800" b="1" dirty="0"/>
              <a:t> cells</a:t>
            </a:r>
            <a:r>
              <a:rPr lang="en-US" sz="1800" b="1" dirty="0">
                <a:sym typeface="Wingdings" panose="05000000000000000000" pitchFamily="2" charset="2"/>
              </a:rPr>
              <a:t></a:t>
            </a:r>
            <a:endParaRPr lang="en-US" sz="3600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C7C8AF0-E72A-4D0D-922F-1B2EBDA391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2275" y="2486095"/>
            <a:ext cx="3796079" cy="26226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7293F4-A421-4A54-95FC-C6F14D8EB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69" y="1674995"/>
            <a:ext cx="2514600" cy="3333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AD895D-DE99-409D-9721-9C93AAF7A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3110" y="1674995"/>
            <a:ext cx="2867025" cy="31051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53FD58-3EE2-4A47-B0FE-15975A508432}"/>
              </a:ext>
            </a:extLst>
          </p:cNvPr>
          <p:cNvSpPr txBox="1"/>
          <p:nvPr/>
        </p:nvSpPr>
        <p:spPr>
          <a:xfrm>
            <a:off x="553915" y="5275385"/>
            <a:ext cx="115618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Schofield, Introduction to  Bryology 1985– “Spore dispersal in </a:t>
            </a:r>
            <a:r>
              <a:rPr lang="en-US" i="1" dirty="0"/>
              <a:t>Sphagnum </a:t>
            </a:r>
            <a:r>
              <a:rPr lang="en-US" dirty="0"/>
              <a:t>is unlike that of any other moss.  As the mature </a:t>
            </a:r>
            <a:r>
              <a:rPr lang="en-US" dirty="0" err="1"/>
              <a:t>subspherical</a:t>
            </a:r>
            <a:r>
              <a:rPr lang="en-US" dirty="0"/>
              <a:t> sporangium dries out, it shrinks in diameter and the columella collapses and is replaced by gaseous material.  The shrinking sporangium places the gas under considerable pressure (up to 5 atmospheres, or equivalent to the air pressure in large tires of trucks of intermediate truck-trailer size).  This pressure against the operculum forces it to be thrown off violently, and the spores are shot into the air…”</a:t>
            </a:r>
            <a:endParaRPr lang="en-US" i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40A9BE9-E2C8-43D2-AB41-67A281489F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2870" y="169689"/>
            <a:ext cx="2866291" cy="214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78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EBCC22-27EB-4D1A-95FD-53684D38F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519112"/>
            <a:ext cx="5715000" cy="58197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6AF88E-2B2E-4DFD-8702-41DDC53BB3EC}"/>
              </a:ext>
            </a:extLst>
          </p:cNvPr>
          <p:cNvSpPr txBox="1"/>
          <p:nvPr/>
        </p:nvSpPr>
        <p:spPr>
          <a:xfrm>
            <a:off x="9653954" y="2444262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Takakia</a:t>
            </a:r>
            <a:r>
              <a:rPr lang="en-US" dirty="0"/>
              <a:t>, Sphagnum and </a:t>
            </a:r>
            <a:r>
              <a:rPr lang="en-US" dirty="0" err="1"/>
              <a:t>Andeaea</a:t>
            </a:r>
            <a:r>
              <a:rPr lang="en-US" dirty="0"/>
              <a:t> are early diverging lineages</a:t>
            </a:r>
          </a:p>
        </p:txBody>
      </p:sp>
    </p:spTree>
    <p:extLst>
      <p:ext uri="{BB962C8B-B14F-4D97-AF65-F5344CB8AC3E}">
        <p14:creationId xmlns:p14="http://schemas.microsoft.com/office/powerpoint/2010/main" val="2026070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B8000-08C4-440C-AD4C-86C6533F8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Three types of Peristome in the more typical (</a:t>
            </a:r>
            <a:r>
              <a:rPr lang="en-US" sz="3200" b="1" dirty="0" err="1"/>
              <a:t>peristomate</a:t>
            </a:r>
            <a:r>
              <a:rPr lang="en-US" sz="3200" b="1" dirty="0"/>
              <a:t> or </a:t>
            </a:r>
            <a:r>
              <a:rPr lang="en-US" sz="3200" b="1" dirty="0" err="1"/>
              <a:t>arthrodontous</a:t>
            </a:r>
            <a:r>
              <a:rPr lang="en-US" sz="3200" b="1" dirty="0"/>
              <a:t>) mosses…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36F36-1D03-4E4D-B34D-949325269E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000" b="1" u="sng" dirty="0" err="1"/>
              <a:t>Nematodontous</a:t>
            </a:r>
            <a:r>
              <a:rPr lang="en-US" sz="2000" dirty="0"/>
              <a:t>– </a:t>
            </a:r>
            <a:r>
              <a:rPr lang="en-US" sz="2000" u="sng" dirty="0"/>
              <a:t>whole</a:t>
            </a:r>
            <a:r>
              <a:rPr lang="en-US" sz="2000" dirty="0"/>
              <a:t> cells glom together into threadlike teeth, </a:t>
            </a:r>
          </a:p>
          <a:p>
            <a:pPr marL="0" indent="0">
              <a:buNone/>
            </a:pPr>
            <a:r>
              <a:rPr lang="en-US" sz="2000" dirty="0"/>
              <a:t>    </a:t>
            </a:r>
            <a:r>
              <a:rPr lang="en-US" sz="2000" dirty="0" err="1"/>
              <a:t>eg</a:t>
            </a:r>
            <a:r>
              <a:rPr lang="en-US" sz="2000" dirty="0"/>
              <a:t> the </a:t>
            </a:r>
            <a:r>
              <a:rPr lang="en-US" sz="2000" dirty="0" err="1"/>
              <a:t>Polytrichaceae</a:t>
            </a:r>
            <a:endParaRPr lang="en-US" sz="2000" dirty="0"/>
          </a:p>
          <a:p>
            <a:endParaRPr lang="en-US" sz="2000" dirty="0"/>
          </a:p>
          <a:p>
            <a:endParaRPr lang="en-US" dirty="0"/>
          </a:p>
          <a:p>
            <a:r>
              <a:rPr lang="en-US" sz="2000" b="1" dirty="0" err="1"/>
              <a:t>Haplolepidous</a:t>
            </a:r>
            <a:r>
              <a:rPr lang="en-US" sz="2000" dirty="0"/>
              <a:t>– a single peristome made up parts of the inner </a:t>
            </a:r>
          </a:p>
          <a:p>
            <a:pPr marL="0" indent="0">
              <a:buNone/>
            </a:pPr>
            <a:r>
              <a:rPr lang="en-US" sz="2000" dirty="0"/>
              <a:t>    two layers of the embryonic three layered peristome tissue, </a:t>
            </a:r>
          </a:p>
          <a:p>
            <a:pPr marL="0" indent="0">
              <a:buNone/>
            </a:pPr>
            <a:r>
              <a:rPr lang="en-US" sz="2000" dirty="0"/>
              <a:t>    parts of dead cells but not whole cells</a:t>
            </a:r>
          </a:p>
          <a:p>
            <a:endParaRPr lang="en-US" sz="2000" dirty="0"/>
          </a:p>
          <a:p>
            <a:pPr marL="0" indent="0">
              <a:buNone/>
            </a:pPr>
            <a:endParaRPr lang="en-US" dirty="0"/>
          </a:p>
          <a:p>
            <a:r>
              <a:rPr lang="en-US" sz="2000" b="1" dirty="0" err="1"/>
              <a:t>Diplolepidous</a:t>
            </a:r>
            <a:r>
              <a:rPr lang="en-US" sz="2000" dirty="0"/>
              <a:t>– a double peristome, made up of parts the outer </a:t>
            </a:r>
          </a:p>
          <a:p>
            <a:r>
              <a:rPr lang="en-US" sz="2000" dirty="0"/>
              <a:t>two layers of the embryonic three layered peristome tissue, </a:t>
            </a:r>
          </a:p>
          <a:p>
            <a:r>
              <a:rPr lang="en-US" sz="2000" dirty="0"/>
              <a:t>parts of dead cells but not whole cells</a:t>
            </a:r>
          </a:p>
        </p:txBody>
      </p:sp>
      <p:pic>
        <p:nvPicPr>
          <p:cNvPr id="6" name="Picture 5" descr="A picture containing animal, invertebrate, arthropod&#10;&#10;Description generated with very high confidence">
            <a:extLst>
              <a:ext uri="{FF2B5EF4-FFF2-40B4-BE49-F238E27FC236}">
                <a16:creationId xmlns:a16="http://schemas.microsoft.com/office/drawing/2014/main" id="{F7D43CB3-BC2C-41DD-9833-E806C84799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539" y="2508506"/>
            <a:ext cx="3332938" cy="24918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8FB834-F4B0-42B8-82C5-86B92CC59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7097" y="4615668"/>
            <a:ext cx="2933538" cy="20313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E98775-080C-4050-8576-AE64F3087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0080" y="1316838"/>
            <a:ext cx="1905765" cy="14859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46F510-A69B-4E63-B0F1-D983D59E3D53}"/>
              </a:ext>
            </a:extLst>
          </p:cNvPr>
          <p:cNvSpPr txBox="1"/>
          <p:nvPr/>
        </p:nvSpPr>
        <p:spPr>
          <a:xfrm>
            <a:off x="7974623" y="3121269"/>
            <a:ext cx="1468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Teeth end up one cell (scale) wide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23D1AE-E7CF-4D48-B168-ACF7BB5743AF}"/>
              </a:ext>
            </a:extLst>
          </p:cNvPr>
          <p:cNvSpPr txBox="1"/>
          <p:nvPr/>
        </p:nvSpPr>
        <p:spPr>
          <a:xfrm>
            <a:off x="5275384" y="5853797"/>
            <a:ext cx="2356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Teeth end up two cells (scales) wide</a:t>
            </a:r>
          </a:p>
        </p:txBody>
      </p:sp>
    </p:spTree>
    <p:extLst>
      <p:ext uri="{BB962C8B-B14F-4D97-AF65-F5344CB8AC3E}">
        <p14:creationId xmlns:p14="http://schemas.microsoft.com/office/powerpoint/2010/main" val="1103204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6F2AE-7651-4C1C-A2AB-6DA7F2FD5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            Asexual Reproduction in Mosses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DE3B8-95B5-408B-AEB9-087357E1D1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Fragmentation of almost any part of the plant</a:t>
            </a:r>
          </a:p>
          <a:p>
            <a:r>
              <a:rPr lang="en-US" dirty="0" err="1"/>
              <a:t>Gemmae</a:t>
            </a:r>
            <a:r>
              <a:rPr lang="en-US" dirty="0"/>
              <a:t>—  small asexual reproductive structure that produces a gametophyte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Rhizoidal tubers– </a:t>
            </a:r>
            <a:r>
              <a:rPr lang="en-US" dirty="0" err="1"/>
              <a:t>gemmae</a:t>
            </a:r>
            <a:r>
              <a:rPr lang="en-US" dirty="0"/>
              <a:t> produced by rhizoids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1D55DD-2F42-46CD-BEB3-E01BD6562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294" y="4870546"/>
            <a:ext cx="2123733" cy="16658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E04E47-3330-4959-96C7-17D9BBC0D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4379912"/>
            <a:ext cx="3422040" cy="22619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6FD6AE-F4EE-49AC-8538-49C4AE1CE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7160" y="2874691"/>
            <a:ext cx="1648854" cy="12855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56FCAF-9A58-45CD-A99D-BD756A757F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68071" y="2855585"/>
            <a:ext cx="1337041" cy="177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9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FE4F6-DE81-4C6F-9656-70C6BE61C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An Easy Distinction by Growth Habit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AA3157-E1E0-4327-9568-A8DEA6C5BF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err="1"/>
              <a:t>Acrocarpous</a:t>
            </a:r>
            <a:r>
              <a:rPr lang="en-US" dirty="0"/>
              <a:t> Mosses</a:t>
            </a:r>
          </a:p>
        </p:txBody>
      </p:sp>
      <p:pic>
        <p:nvPicPr>
          <p:cNvPr id="9" name="Content Placeholder 8" descr="A close up of a flower&#10;&#10;Description generated with very high confidence">
            <a:extLst>
              <a:ext uri="{FF2B5EF4-FFF2-40B4-BE49-F238E27FC236}">
                <a16:creationId xmlns:a16="http://schemas.microsoft.com/office/drawing/2014/main" id="{AAED6E2D-6D50-4386-AD82-4CB10719F1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63" y="2505075"/>
            <a:ext cx="4610237" cy="3684588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BC96810-DD74-45BF-B6BB-E6C1CBC465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err="1"/>
              <a:t>Pleurocarpous</a:t>
            </a:r>
            <a:r>
              <a:rPr lang="en-US" dirty="0"/>
              <a:t> Mosses</a:t>
            </a:r>
          </a:p>
        </p:txBody>
      </p:sp>
      <p:pic>
        <p:nvPicPr>
          <p:cNvPr id="11" name="Content Placeholder 10" descr="A pile of hay&#10;&#10;Description generated with very high confidence">
            <a:extLst>
              <a:ext uri="{FF2B5EF4-FFF2-40B4-BE49-F238E27FC236}">
                <a16:creationId xmlns:a16="http://schemas.microsoft.com/office/drawing/2014/main" id="{954233D7-3674-423A-B1E5-487601AA07F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393" y="2722403"/>
            <a:ext cx="5202921" cy="3467259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BF72E6-6261-43B4-9B14-9F4890EDFCCF}"/>
              </a:ext>
            </a:extLst>
          </p:cNvPr>
          <p:cNvSpPr txBox="1"/>
          <p:nvPr/>
        </p:nvSpPr>
        <p:spPr>
          <a:xfrm>
            <a:off x="1113563" y="6268915"/>
            <a:ext cx="4610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Few branches, vertical growth habit, sporophyte born at apex of main shoot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85EAF6-6609-4D55-ACED-5715BC2998D5}"/>
              </a:ext>
            </a:extLst>
          </p:cNvPr>
          <p:cNvSpPr txBox="1"/>
          <p:nvPr/>
        </p:nvSpPr>
        <p:spPr>
          <a:xfrm flipH="1">
            <a:off x="6325393" y="6334780"/>
            <a:ext cx="5333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Much branched, sprawling growth habit, sporophyte born on lateral branches</a:t>
            </a:r>
          </a:p>
        </p:txBody>
      </p:sp>
    </p:spTree>
    <p:extLst>
      <p:ext uri="{BB962C8B-B14F-4D97-AF65-F5344CB8AC3E}">
        <p14:creationId xmlns:p14="http://schemas.microsoft.com/office/powerpoint/2010/main" val="1904612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7B875-B412-4D6C-96A0-0C4FD251E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Liverworts</a:t>
            </a:r>
          </a:p>
        </p:txBody>
      </p:sp>
      <p:pic>
        <p:nvPicPr>
          <p:cNvPr id="5" name="Content Placeholder 4" descr="A picture containing cactus&#10;&#10;Description generated with high confidence">
            <a:extLst>
              <a:ext uri="{FF2B5EF4-FFF2-40B4-BE49-F238E27FC236}">
                <a16:creationId xmlns:a16="http://schemas.microsoft.com/office/drawing/2014/main" id="{BECD7917-A7FA-4A35-8B38-70148CD942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652" y="1393116"/>
            <a:ext cx="6538279" cy="520851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916E22-BA6C-4CFA-BEB2-EB36BD73F028}"/>
              </a:ext>
            </a:extLst>
          </p:cNvPr>
          <p:cNvSpPr txBox="1"/>
          <p:nvPr/>
        </p:nvSpPr>
        <p:spPr>
          <a:xfrm>
            <a:off x="322165" y="5883965"/>
            <a:ext cx="19239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/>
              <a:t>Thallous</a:t>
            </a:r>
            <a:endParaRPr lang="en-US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A79900-26EA-4BCD-B1B2-1D2078AAE763}"/>
              </a:ext>
            </a:extLst>
          </p:cNvPr>
          <p:cNvSpPr txBox="1"/>
          <p:nvPr/>
        </p:nvSpPr>
        <p:spPr>
          <a:xfrm>
            <a:off x="6573078" y="2881290"/>
            <a:ext cx="12902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Leafy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A0D1D2-6CBA-41A3-BE9F-B758CC28A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8" y="1393115"/>
            <a:ext cx="5425941" cy="413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945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F3D39E-0630-478B-AEEA-632C3F6A7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/>
              <a:t>A Phylogenetic Problem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70F1BC-22AF-42B3-8B36-B713B67CF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29009"/>
            <a:ext cx="10515600" cy="2676037"/>
          </a:xfrm>
        </p:spPr>
        <p:txBody>
          <a:bodyPr>
            <a:normAutofit/>
          </a:bodyPr>
          <a:lstStyle/>
          <a:p>
            <a:r>
              <a:rPr lang="en-US" sz="4000" dirty="0"/>
              <a:t>Scanty early fossil remains</a:t>
            </a:r>
          </a:p>
          <a:p>
            <a:r>
              <a:rPr lang="en-US" sz="4000" dirty="0"/>
              <a:t>First embryophyte (land plant) lineages</a:t>
            </a:r>
          </a:p>
          <a:p>
            <a:r>
              <a:rPr lang="en-US" sz="4000" dirty="0"/>
              <a:t>Liverworts probably appeared over 450 million years ago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1752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3B0B20-00E6-4253-BCFB-3C05D80A9715}"/>
              </a:ext>
            </a:extLst>
          </p:cNvPr>
          <p:cNvSpPr txBox="1"/>
          <p:nvPr/>
        </p:nvSpPr>
        <p:spPr>
          <a:xfrm>
            <a:off x="2862470" y="172278"/>
            <a:ext cx="67535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Complex </a:t>
            </a:r>
            <a:r>
              <a:rPr lang="en-US" sz="4400" dirty="0" err="1"/>
              <a:t>Thallous</a:t>
            </a:r>
            <a:r>
              <a:rPr lang="en-US" sz="4400" dirty="0"/>
              <a:t> Liverworts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1AFF1B-4503-4953-B0E7-A81410DFE3BF}"/>
              </a:ext>
            </a:extLst>
          </p:cNvPr>
          <p:cNvSpPr txBox="1"/>
          <p:nvPr/>
        </p:nvSpPr>
        <p:spPr>
          <a:xfrm>
            <a:off x="563217" y="4882287"/>
            <a:ext cx="38828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Surface of thallus</a:t>
            </a:r>
          </a:p>
          <a:p>
            <a:r>
              <a:rPr lang="en-US" sz="2800" dirty="0"/>
              <a:t>reminiscent of liver</a:t>
            </a:r>
          </a:p>
          <a:p>
            <a:r>
              <a:rPr lang="en-US" sz="2800" dirty="0"/>
              <a:t>Thallus is comprised</a:t>
            </a:r>
          </a:p>
          <a:p>
            <a:r>
              <a:rPr lang="en-US" sz="2800" dirty="0"/>
              <a:t>of multiple layers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20DFE7-C102-44E6-88C4-9187E8076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938" y="2799094"/>
            <a:ext cx="5206862" cy="40838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26DBE2-6A1E-4B53-B062-DAC8A8883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313" y="884486"/>
            <a:ext cx="3877687" cy="38292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B473CE1-C6A4-482F-82CC-C72B1FE2CD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1" y="941719"/>
            <a:ext cx="5635947" cy="37558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F06D84-F961-45F8-A3B9-A63284F4E3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1740" y="1071892"/>
            <a:ext cx="2149130" cy="13849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576FFA-2F77-4065-B207-67CF84AEBEE9}"/>
              </a:ext>
            </a:extLst>
          </p:cNvPr>
          <p:cNvSpPr txBox="1"/>
          <p:nvPr/>
        </p:nvSpPr>
        <p:spPr>
          <a:xfrm>
            <a:off x="6124557" y="2460540"/>
            <a:ext cx="1727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Vivo.colostate.edu</a:t>
            </a:r>
          </a:p>
        </p:txBody>
      </p:sp>
    </p:spTree>
    <p:extLst>
      <p:ext uri="{BB962C8B-B14F-4D97-AF65-F5344CB8AC3E}">
        <p14:creationId xmlns:p14="http://schemas.microsoft.com/office/powerpoint/2010/main" val="384345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759A92-4B7E-41DB-A8DC-FD44D9F27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096" y="0"/>
            <a:ext cx="7187807" cy="11766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A7E2BC-F8DB-4A0A-9BC9-85ED9F3A54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400" y="702365"/>
            <a:ext cx="4478738" cy="33660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05D958-099C-4E8D-AE33-8D96FF3F97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535680"/>
            <a:ext cx="4876800" cy="33223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2B6F63-93B5-463F-B2BF-D9575E56A0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8529"/>
            <a:ext cx="4876800" cy="37147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20850FD-C5FC-4FEA-AD59-AE840E5754F3}"/>
              </a:ext>
            </a:extLst>
          </p:cNvPr>
          <p:cNvSpPr txBox="1"/>
          <p:nvPr/>
        </p:nvSpPr>
        <p:spPr>
          <a:xfrm>
            <a:off x="291548" y="5022574"/>
            <a:ext cx="40867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Ventral surface covered</a:t>
            </a:r>
          </a:p>
          <a:p>
            <a:r>
              <a:rPr lang="en-US" sz="2800" dirty="0"/>
              <a:t>in dark scales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DF9F8E-AA96-4D44-99A2-EF1EDEB5308E}"/>
              </a:ext>
            </a:extLst>
          </p:cNvPr>
          <p:cNvSpPr txBox="1"/>
          <p:nvPr/>
        </p:nvSpPr>
        <p:spPr>
          <a:xfrm>
            <a:off x="9297528" y="4620178"/>
            <a:ext cx="249408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When dry, they </a:t>
            </a:r>
          </a:p>
          <a:p>
            <a:r>
              <a:rPr lang="en-US" sz="2800" dirty="0"/>
              <a:t>roll up into </a:t>
            </a:r>
          </a:p>
          <a:p>
            <a:r>
              <a:rPr lang="en-US" sz="2800" dirty="0"/>
              <a:t>black tubes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754663-28BD-4AFC-A8EE-E1EC7091A244}"/>
              </a:ext>
            </a:extLst>
          </p:cNvPr>
          <p:cNvSpPr txBox="1"/>
          <p:nvPr/>
        </p:nvSpPr>
        <p:spPr>
          <a:xfrm>
            <a:off x="5862884" y="1006696"/>
            <a:ext cx="16035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Arid </a:t>
            </a:r>
          </a:p>
          <a:p>
            <a:r>
              <a:rPr lang="en-US" sz="3200" dirty="0"/>
              <a:t>Adapted</a:t>
            </a:r>
          </a:p>
        </p:txBody>
      </p:sp>
    </p:spTree>
    <p:extLst>
      <p:ext uri="{BB962C8B-B14F-4D97-AF65-F5344CB8AC3E}">
        <p14:creationId xmlns:p14="http://schemas.microsoft.com/office/powerpoint/2010/main" val="29796862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070B04-59FF-4727-AED6-DB63E7C1C509}"/>
              </a:ext>
            </a:extLst>
          </p:cNvPr>
          <p:cNvSpPr txBox="1"/>
          <p:nvPr/>
        </p:nvSpPr>
        <p:spPr>
          <a:xfrm>
            <a:off x="2729947" y="0"/>
            <a:ext cx="68575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Simple </a:t>
            </a:r>
            <a:r>
              <a:rPr lang="en-US" sz="4800" dirty="0" err="1"/>
              <a:t>Thallous</a:t>
            </a:r>
            <a:r>
              <a:rPr lang="en-US" sz="4800" dirty="0"/>
              <a:t> Liverworts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632081-79F3-441B-AD93-4C57A8DB9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427" y="1338469"/>
            <a:ext cx="6052686" cy="40335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DA6159-B14D-4C0D-8A10-464137C48EBE}"/>
              </a:ext>
            </a:extLst>
          </p:cNvPr>
          <p:cNvSpPr txBox="1"/>
          <p:nvPr/>
        </p:nvSpPr>
        <p:spPr>
          <a:xfrm>
            <a:off x="1590261" y="2663687"/>
            <a:ext cx="310078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Thallus is one or </a:t>
            </a:r>
          </a:p>
          <a:p>
            <a:r>
              <a:rPr lang="en-US" sz="2800" dirty="0"/>
              <a:t>a few cells thick</a:t>
            </a:r>
          </a:p>
          <a:p>
            <a:r>
              <a:rPr lang="en-US" sz="2800" dirty="0"/>
              <a:t>Much less common </a:t>
            </a:r>
          </a:p>
          <a:p>
            <a:r>
              <a:rPr lang="en-US" sz="2800" dirty="0"/>
              <a:t>in arid regions</a:t>
            </a:r>
          </a:p>
        </p:txBody>
      </p:sp>
    </p:spTree>
    <p:extLst>
      <p:ext uri="{BB962C8B-B14F-4D97-AF65-F5344CB8AC3E}">
        <p14:creationId xmlns:p14="http://schemas.microsoft.com/office/powerpoint/2010/main" val="23809308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D1108-89F3-4695-AC68-13C44C744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Leafy Liverworts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2F501-3826-410B-832F-B14876468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1478"/>
            <a:ext cx="10515600" cy="4785485"/>
          </a:xfrm>
        </p:spPr>
        <p:txBody>
          <a:bodyPr/>
          <a:lstStyle/>
          <a:p>
            <a:r>
              <a:rPr lang="en-US" dirty="0"/>
              <a:t>Can look a lot like mosses, but</a:t>
            </a:r>
          </a:p>
          <a:p>
            <a:r>
              <a:rPr lang="en-US" dirty="0"/>
              <a:t>No costa</a:t>
            </a:r>
          </a:p>
          <a:p>
            <a:r>
              <a:rPr lang="en-US" dirty="0" err="1"/>
              <a:t>Oilbodies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45D23B-734B-4FBA-BF8C-E85AD36073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029" y="2325752"/>
            <a:ext cx="3275936" cy="24492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463ABC-315F-47E9-80D5-F04E71B9A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794" y="2133728"/>
            <a:ext cx="3121756" cy="26412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5448BE-7D13-4673-837F-65F07443F4BD}"/>
              </a:ext>
            </a:extLst>
          </p:cNvPr>
          <p:cNvSpPr txBox="1"/>
          <p:nvPr/>
        </p:nvSpPr>
        <p:spPr>
          <a:xfrm>
            <a:off x="1126436" y="5166507"/>
            <a:ext cx="104153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Two or three rows of leaves essentially in the same plane as the stem; </a:t>
            </a:r>
          </a:p>
          <a:p>
            <a:r>
              <a:rPr lang="en-US" sz="2800" dirty="0"/>
              <a:t>Moss leaves are usually arranged radially around the stem</a:t>
            </a:r>
          </a:p>
        </p:txBody>
      </p:sp>
    </p:spTree>
    <p:extLst>
      <p:ext uri="{BB962C8B-B14F-4D97-AF65-F5344CB8AC3E}">
        <p14:creationId xmlns:p14="http://schemas.microsoft.com/office/powerpoint/2010/main" val="4123171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C05BFD-B702-4C21-9C2F-B0CBB6AC699B}"/>
              </a:ext>
            </a:extLst>
          </p:cNvPr>
          <p:cNvSpPr txBox="1"/>
          <p:nvPr/>
        </p:nvSpPr>
        <p:spPr>
          <a:xfrm>
            <a:off x="4147930" y="225287"/>
            <a:ext cx="39289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Leafy Liverworts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5ED0C5-C93F-4886-86BA-07D8EEB99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490" y="1615107"/>
            <a:ext cx="1713258" cy="27194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5A604A-E0E5-48BC-AB74-411CAC517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604" y="1615107"/>
            <a:ext cx="1961736" cy="27630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570295-5D35-434E-9497-7BB960ABD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2297" y="1882600"/>
            <a:ext cx="4110699" cy="22280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BD654B-7897-437D-94D4-89B3ABBC04A5}"/>
              </a:ext>
            </a:extLst>
          </p:cNvPr>
          <p:cNvSpPr txBox="1"/>
          <p:nvPr/>
        </p:nvSpPr>
        <p:spPr>
          <a:xfrm>
            <a:off x="1510748" y="4902824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Incubous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6F9965-8998-4678-AFCA-2ABE29AA3937}"/>
              </a:ext>
            </a:extLst>
          </p:cNvPr>
          <p:cNvSpPr txBox="1"/>
          <p:nvPr/>
        </p:nvSpPr>
        <p:spPr>
          <a:xfrm>
            <a:off x="4677604" y="4902824"/>
            <a:ext cx="1741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Succubous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3BA776-9909-4274-AD24-EDB0DAFF6053}"/>
              </a:ext>
            </a:extLst>
          </p:cNvPr>
          <p:cNvSpPr txBox="1"/>
          <p:nvPr/>
        </p:nvSpPr>
        <p:spPr>
          <a:xfrm>
            <a:off x="8521147" y="4902824"/>
            <a:ext cx="3061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Complicate-bilobed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5A8ACF-D331-4135-BB1E-7CDC6E9E3B8A}"/>
              </a:ext>
            </a:extLst>
          </p:cNvPr>
          <p:cNvSpPr txBox="1"/>
          <p:nvPr/>
        </p:nvSpPr>
        <p:spPr>
          <a:xfrm>
            <a:off x="8143289" y="6321287"/>
            <a:ext cx="3566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David Wagner, Liverworts of Oregon</a:t>
            </a:r>
          </a:p>
        </p:txBody>
      </p:sp>
    </p:spTree>
    <p:extLst>
      <p:ext uri="{BB962C8B-B14F-4D97-AF65-F5344CB8AC3E}">
        <p14:creationId xmlns:p14="http://schemas.microsoft.com/office/powerpoint/2010/main" val="37339876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F5C03D-1656-49BA-8791-DECA3C9C6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04" y="421492"/>
            <a:ext cx="5261114" cy="35060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5B6DA2-DABE-4BBB-80B8-F4C6CFA30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097" y="2876681"/>
            <a:ext cx="5057294" cy="34528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5B0226-EF32-49C3-9D68-D75FD424BBF0}"/>
              </a:ext>
            </a:extLst>
          </p:cNvPr>
          <p:cNvSpPr txBox="1"/>
          <p:nvPr/>
        </p:nvSpPr>
        <p:spPr>
          <a:xfrm>
            <a:off x="2014330" y="3927531"/>
            <a:ext cx="1741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Succubous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6A3835-A8BE-4460-9CCB-6962017EAEB4}"/>
              </a:ext>
            </a:extLst>
          </p:cNvPr>
          <p:cNvSpPr txBox="1"/>
          <p:nvPr/>
        </p:nvSpPr>
        <p:spPr>
          <a:xfrm>
            <a:off x="7654530" y="1470991"/>
            <a:ext cx="31064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Complicate-bilobed </a:t>
            </a:r>
          </a:p>
          <a:p>
            <a:r>
              <a:rPr lang="en-US" sz="2800" dirty="0"/>
              <a:t>with </a:t>
            </a:r>
            <a:r>
              <a:rPr lang="en-US" sz="2800" dirty="0" err="1"/>
              <a:t>Underleaves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500897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E79BB-4113-42EB-89ED-37C96961D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Liverwort Life Cycle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4DA60-9171-4C15-8C7A-0D5C10271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0991"/>
            <a:ext cx="10515600" cy="4705972"/>
          </a:xfrm>
        </p:spPr>
        <p:txBody>
          <a:bodyPr/>
          <a:lstStyle/>
          <a:p>
            <a:r>
              <a:rPr lang="en-US" dirty="0"/>
              <a:t>Much the same as in mosses</a:t>
            </a:r>
          </a:p>
          <a:p>
            <a:r>
              <a:rPr lang="en-US" dirty="0"/>
              <a:t>The actual liverwort plant is a gametophyte</a:t>
            </a:r>
          </a:p>
          <a:p>
            <a:r>
              <a:rPr lang="en-US" dirty="0"/>
              <a:t>The sporophyte is usually very short-lived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23E9F-542B-468E-9639-7EE349DDE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930" y="1690688"/>
            <a:ext cx="3249930" cy="4876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E9CBFE-3A0B-4EEE-A75F-173E0BC41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321" y="3317558"/>
            <a:ext cx="4876800" cy="324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7165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71D0A-76F7-4D6E-B7B3-7E9E648BF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3588"/>
          </a:xfrm>
        </p:spPr>
        <p:txBody>
          <a:bodyPr/>
          <a:lstStyle/>
          <a:p>
            <a:pPr algn="ctr"/>
            <a:r>
              <a:rPr lang="en-US"/>
              <a:t>Asexual </a:t>
            </a:r>
            <a:r>
              <a:rPr lang="en-US" dirty="0"/>
              <a:t>Reproduction - </a:t>
            </a:r>
            <a:r>
              <a:rPr lang="en-US" dirty="0" err="1"/>
              <a:t>Gemmae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58B185-61CB-4684-B59B-5D48289789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99" y="1600338"/>
            <a:ext cx="6279270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6124D0-7498-41A3-B384-4449A1D00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069" y="1987296"/>
            <a:ext cx="3816096" cy="288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947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37042-9D66-41AF-8E2F-AC006A1AB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Hornworts</a:t>
            </a:r>
          </a:p>
        </p:txBody>
      </p:sp>
      <p:pic>
        <p:nvPicPr>
          <p:cNvPr id="5" name="Content Placeholder 4" descr="A picture containing tree, outdoor, grass, plant&#10;&#10;Description generated with very high confidence">
            <a:extLst>
              <a:ext uri="{FF2B5EF4-FFF2-40B4-BE49-F238E27FC236}">
                <a16:creationId xmlns:a16="http://schemas.microsoft.com/office/drawing/2014/main" id="{A359C3E0-0FA2-4BAF-8E79-3CB1AF9317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765" y="1690688"/>
            <a:ext cx="5864469" cy="4819860"/>
          </a:xfrm>
        </p:spPr>
      </p:pic>
    </p:spTree>
    <p:extLst>
      <p:ext uri="{BB962C8B-B14F-4D97-AF65-F5344CB8AC3E}">
        <p14:creationId xmlns:p14="http://schemas.microsoft.com/office/powerpoint/2010/main" val="39773340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B1ED1-AB42-43D4-851A-5EC4F5392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Be Famous!!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84471-039C-4938-B986-08E6FC30F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069" y="2766401"/>
            <a:ext cx="10515600" cy="3010145"/>
          </a:xfrm>
        </p:spPr>
        <p:txBody>
          <a:bodyPr/>
          <a:lstStyle/>
          <a:p>
            <a:r>
              <a:rPr lang="en-US" dirty="0"/>
              <a:t>Find a hornwort in New Mexico and become famous!</a:t>
            </a:r>
          </a:p>
          <a:p>
            <a:r>
              <a:rPr lang="en-US" dirty="0" err="1"/>
              <a:t>Thallous</a:t>
            </a:r>
            <a:r>
              <a:rPr lang="en-US" dirty="0"/>
              <a:t> gametophyte (no differentiation into stem, leaves)</a:t>
            </a:r>
          </a:p>
          <a:p>
            <a:r>
              <a:rPr lang="en-US" dirty="0"/>
              <a:t>Synapomorphy-- Sporophyte is persistent, green (photosynthetic) and functional through an entire season</a:t>
            </a:r>
          </a:p>
          <a:p>
            <a:r>
              <a:rPr lang="en-US" dirty="0"/>
              <a:t>Sporophyte splits from top down to release spores as they mature</a:t>
            </a:r>
          </a:p>
        </p:txBody>
      </p:sp>
    </p:spTree>
    <p:extLst>
      <p:ext uri="{BB962C8B-B14F-4D97-AF65-F5344CB8AC3E}">
        <p14:creationId xmlns:p14="http://schemas.microsoft.com/office/powerpoint/2010/main" val="3564759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62C75-DA62-4A54-ABC6-34832A80D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Most Likely Scenarios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8EEBF97-399C-4311-AA18-22AD334815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9210" y="1690688"/>
            <a:ext cx="6476717" cy="4736489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2C991984-6F8B-406B-8710-6F0833B74C85}"/>
              </a:ext>
            </a:extLst>
          </p:cNvPr>
          <p:cNvSpPr/>
          <p:nvPr/>
        </p:nvSpPr>
        <p:spPr>
          <a:xfrm rot="10800000">
            <a:off x="6664569" y="5908431"/>
            <a:ext cx="1002323" cy="1670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684F7C-188B-4A00-9D7C-3FFC548DE103}"/>
              </a:ext>
            </a:extLst>
          </p:cNvPr>
          <p:cNvSpPr txBox="1"/>
          <p:nvPr/>
        </p:nvSpPr>
        <p:spPr>
          <a:xfrm>
            <a:off x="7754814" y="5846885"/>
            <a:ext cx="2180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Transition to land</a:t>
            </a:r>
          </a:p>
        </p:txBody>
      </p:sp>
    </p:spTree>
    <p:extLst>
      <p:ext uri="{BB962C8B-B14F-4D97-AF65-F5344CB8AC3E}">
        <p14:creationId xmlns:p14="http://schemas.microsoft.com/office/powerpoint/2010/main" val="21061930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5B2FB-12E2-49D5-94A6-81B41E894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Be a Bryologist?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CED38-9424-4C43-A6EC-712401A7F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1764"/>
            <a:ext cx="10515600" cy="2192460"/>
          </a:xfrm>
        </p:spPr>
        <p:txBody>
          <a:bodyPr/>
          <a:lstStyle/>
          <a:p>
            <a:r>
              <a:rPr lang="en-US" dirty="0"/>
              <a:t>Positive</a:t>
            </a:r>
            <a:r>
              <a:rPr lang="en-US" dirty="0">
                <a:sym typeface="Wingdings" panose="05000000000000000000" pitchFamily="2" charset="2"/>
              </a:rPr>
              <a:t>  know 5 plant ID’s and be a state expert!  Almost no bryologists around.  </a:t>
            </a:r>
          </a:p>
          <a:p>
            <a:r>
              <a:rPr lang="en-US" dirty="0">
                <a:sym typeface="Wingdings" panose="05000000000000000000" pitchFamily="2" charset="2"/>
              </a:rPr>
              <a:t>Of course, there’s a reason for that…nearly impossible to make a living as a bryologist…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862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96F44-4597-416B-BFAE-96A6540677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15562" y="365125"/>
            <a:ext cx="9100038" cy="1325563"/>
          </a:xfrm>
        </p:spPr>
        <p:txBody>
          <a:bodyPr/>
          <a:lstStyle/>
          <a:p>
            <a:pPr algn="ctr"/>
            <a:r>
              <a:rPr lang="en-US" b="1" dirty="0"/>
              <a:t>What do they look like?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0E4CDA-895A-4718-A543-4266991AA5D2}"/>
              </a:ext>
            </a:extLst>
          </p:cNvPr>
          <p:cNvSpPr txBox="1"/>
          <p:nvPr/>
        </p:nvSpPr>
        <p:spPr>
          <a:xfrm>
            <a:off x="1313414" y="2312377"/>
            <a:ext cx="2361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Mosses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D69A39-C5E5-4069-9902-5842A083C2A4}"/>
              </a:ext>
            </a:extLst>
          </p:cNvPr>
          <p:cNvSpPr txBox="1"/>
          <p:nvPr/>
        </p:nvSpPr>
        <p:spPr>
          <a:xfrm>
            <a:off x="5617669" y="2303541"/>
            <a:ext cx="1512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Liverworts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A8EF71-CDEA-4403-B6B8-FDF89066928C}"/>
              </a:ext>
            </a:extLst>
          </p:cNvPr>
          <p:cNvSpPr txBox="1"/>
          <p:nvPr/>
        </p:nvSpPr>
        <p:spPr>
          <a:xfrm>
            <a:off x="9091245" y="2081544"/>
            <a:ext cx="1506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Hornworts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815153-5E82-4ED4-B9DF-57B0B5C3F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9142" y="2624573"/>
            <a:ext cx="3817069" cy="3134389"/>
          </a:xfrm>
          <a:prstGeom prst="rect">
            <a:avLst/>
          </a:prstGeom>
        </p:spPr>
      </p:pic>
      <p:pic>
        <p:nvPicPr>
          <p:cNvPr id="11" name="Picture 10" descr="A close up of a flower&#10;&#10;Description generated with high confidence">
            <a:extLst>
              <a:ext uri="{FF2B5EF4-FFF2-40B4-BE49-F238E27FC236}">
                <a16:creationId xmlns:a16="http://schemas.microsoft.com/office/drawing/2014/main" id="{04258D2A-A61A-4E85-AE2D-E1BB297FB2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0111" y="3024554"/>
            <a:ext cx="4011257" cy="2804746"/>
          </a:xfrm>
          <a:prstGeom prst="rect">
            <a:avLst/>
          </a:prstGeom>
        </p:spPr>
      </p:pic>
      <p:pic>
        <p:nvPicPr>
          <p:cNvPr id="15" name="Picture 14" descr="A close up of a green leaf&#10;&#10;Description generated with very high confidence">
            <a:extLst>
              <a:ext uri="{FF2B5EF4-FFF2-40B4-BE49-F238E27FC236}">
                <a16:creationId xmlns:a16="http://schemas.microsoft.com/office/drawing/2014/main" id="{9050A016-D067-4B58-834F-E4DF9CDF9F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278" y="4301389"/>
            <a:ext cx="2005873" cy="1527911"/>
          </a:xfrm>
          <a:prstGeom prst="rect">
            <a:avLst/>
          </a:prstGeom>
        </p:spPr>
      </p:pic>
      <p:pic>
        <p:nvPicPr>
          <p:cNvPr id="13" name="Picture 12" descr="A close up of an animal&#10;&#10;Description generated with high confidence">
            <a:extLst>
              <a:ext uri="{FF2B5EF4-FFF2-40B4-BE49-F238E27FC236}">
                <a16:creationId xmlns:a16="http://schemas.microsoft.com/office/drawing/2014/main" id="{FF6F4BE1-702D-4835-9278-7021B01B35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281" y="3024554"/>
            <a:ext cx="1916849" cy="143314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76FA054-29EF-4D99-9320-870AA1C2E910}"/>
              </a:ext>
            </a:extLst>
          </p:cNvPr>
          <p:cNvSpPr txBox="1"/>
          <p:nvPr/>
        </p:nvSpPr>
        <p:spPr>
          <a:xfrm>
            <a:off x="1186962" y="6013938"/>
            <a:ext cx="2945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Syntrichia</a:t>
            </a:r>
            <a:r>
              <a:rPr lang="en-US" dirty="0"/>
              <a:t> </a:t>
            </a:r>
            <a:r>
              <a:rPr lang="en-US" dirty="0" err="1"/>
              <a:t>ruralis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D26A09-15CA-4A48-9C6D-FE5BE88E8609}"/>
              </a:ext>
            </a:extLst>
          </p:cNvPr>
          <p:cNvSpPr txBox="1"/>
          <p:nvPr/>
        </p:nvSpPr>
        <p:spPr>
          <a:xfrm>
            <a:off x="5029200" y="6189785"/>
            <a:ext cx="2655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Radula </a:t>
            </a:r>
            <a:r>
              <a:rPr lang="en-US" dirty="0" err="1"/>
              <a:t>complanata</a:t>
            </a:r>
            <a:r>
              <a:rPr lang="en-US" dirty="0"/>
              <a:t> &amp; </a:t>
            </a:r>
            <a:r>
              <a:rPr lang="en-US" dirty="0" err="1"/>
              <a:t>Reboulia</a:t>
            </a:r>
            <a:r>
              <a:rPr lang="en-US" dirty="0"/>
              <a:t> </a:t>
            </a:r>
            <a:r>
              <a:rPr lang="en-US" dirty="0" err="1"/>
              <a:t>haemispherica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B7B598-98D9-4528-9D5A-E84F3C5B3465}"/>
              </a:ext>
            </a:extLst>
          </p:cNvPr>
          <p:cNvSpPr txBox="1"/>
          <p:nvPr/>
        </p:nvSpPr>
        <p:spPr>
          <a:xfrm>
            <a:off x="8062546" y="6189785"/>
            <a:ext cx="3753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ID depends on mature spores, etc.</a:t>
            </a:r>
          </a:p>
        </p:txBody>
      </p:sp>
    </p:spTree>
    <p:extLst>
      <p:ext uri="{BB962C8B-B14F-4D97-AF65-F5344CB8AC3E}">
        <p14:creationId xmlns:p14="http://schemas.microsoft.com/office/powerpoint/2010/main" val="3809958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7A223-DABA-479F-8B8C-FBEE5D097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“Bryophytes”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3E223-1B7F-4171-9F9D-EE11A4FEC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Each of the three lineages has its own set of synapomorphies</a:t>
            </a:r>
          </a:p>
          <a:p>
            <a:r>
              <a:rPr lang="en-US" dirty="0"/>
              <a:t>Most “bryophytes” are less than about 10 cm tall</a:t>
            </a:r>
          </a:p>
          <a:p>
            <a:r>
              <a:rPr lang="en-US" dirty="0"/>
              <a:t>All have multicellular sporophytes</a:t>
            </a:r>
            <a:r>
              <a:rPr lang="en-US" dirty="0">
                <a:sym typeface="Wingdings" panose="05000000000000000000" pitchFamily="2" charset="2"/>
              </a:rPr>
              <a:t> alternation of generations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   (some algae have a diploid stage, but not multicellular (embryo) so no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    alternation of generations).   </a:t>
            </a:r>
          </a:p>
          <a:p>
            <a:r>
              <a:rPr lang="en-US" dirty="0">
                <a:sym typeface="Wingdings" panose="05000000000000000000" pitchFamily="2" charset="2"/>
              </a:rPr>
              <a:t>None have lignin– a complex chemical that imparts structural strength needed for taller plant growth</a:t>
            </a:r>
          </a:p>
          <a:p>
            <a:r>
              <a:rPr lang="en-US" dirty="0">
                <a:sym typeface="Wingdings" panose="05000000000000000000" pitchFamily="2" charset="2"/>
              </a:rPr>
              <a:t>All have embryo, gametangia, sporangium, cuticle (i.e., are embryophytes, land plants)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08714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D7980-1C81-4F2F-8006-9778286AB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“Bryophytes”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24DA7-C59C-4EA7-8DDD-5A2595B9F8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Green plants, so they possess </a:t>
            </a:r>
            <a:r>
              <a:rPr lang="en-US" dirty="0" err="1"/>
              <a:t>chorophylls</a:t>
            </a:r>
            <a:r>
              <a:rPr lang="en-US" dirty="0"/>
              <a:t> A &amp; B, starch, cellulose </a:t>
            </a:r>
          </a:p>
          <a:p>
            <a:r>
              <a:rPr lang="en-US" dirty="0"/>
              <a:t>Sporophyte is short lived to annual, always attached and at least partially dependent on the gametophyte</a:t>
            </a:r>
          </a:p>
          <a:p>
            <a:r>
              <a:rPr lang="en-US" dirty="0"/>
              <a:t>Sporophyte is unbranched with a single terminal sporangium</a:t>
            </a:r>
          </a:p>
          <a:p>
            <a:r>
              <a:rPr lang="en-US" dirty="0"/>
              <a:t>The gametophyte is perennial and usually has a filamentous juvenile phase</a:t>
            </a:r>
          </a:p>
          <a:p>
            <a:r>
              <a:rPr lang="en-US" dirty="0"/>
              <a:t>Male gametes are biflagellate (whiplash) and must reach egg through a water film.  Female sex organ (archegonium) is flask shaped and encloses a single egg</a:t>
            </a:r>
          </a:p>
          <a:p>
            <a:r>
              <a:rPr lang="en-US" dirty="0"/>
              <a:t>Growth of the gametophyte is by a single apical cell and not by meristematic tissue</a:t>
            </a:r>
          </a:p>
        </p:txBody>
      </p:sp>
    </p:spTree>
    <p:extLst>
      <p:ext uri="{BB962C8B-B14F-4D97-AF65-F5344CB8AC3E}">
        <p14:creationId xmlns:p14="http://schemas.microsoft.com/office/powerpoint/2010/main" val="2624463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22BF6-3A4C-479C-90FE-62A21AAEE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408" y="101355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Mosses</a:t>
            </a:r>
          </a:p>
        </p:txBody>
      </p:sp>
      <p:pic>
        <p:nvPicPr>
          <p:cNvPr id="5" name="Content Placeholder 4" descr="A close up of a flower&#10;&#10;Description generated with very high confidence">
            <a:extLst>
              <a:ext uri="{FF2B5EF4-FFF2-40B4-BE49-F238E27FC236}">
                <a16:creationId xmlns:a16="http://schemas.microsoft.com/office/drawing/2014/main" id="{72ED0CE8-5B66-4C37-91DC-6308421D91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738" y="1300399"/>
            <a:ext cx="8049399" cy="5364169"/>
          </a:xfrm>
        </p:spPr>
      </p:pic>
    </p:spTree>
    <p:extLst>
      <p:ext uri="{BB962C8B-B14F-4D97-AF65-F5344CB8AC3E}">
        <p14:creationId xmlns:p14="http://schemas.microsoft.com/office/powerpoint/2010/main" val="3435006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0E8B7-861F-4D6B-8CE4-E7C1CF7F0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Moss </a:t>
            </a:r>
            <a:r>
              <a:rPr lang="en-US" b="1" dirty="0" err="1"/>
              <a:t>synapomorpy</a:t>
            </a:r>
            <a:r>
              <a:rPr lang="en-US" b="1" dirty="0"/>
              <a:t>– Stomata</a:t>
            </a:r>
            <a:br>
              <a:rPr lang="en-US" b="1" dirty="0"/>
            </a:br>
            <a:r>
              <a:rPr lang="en-US" sz="2000" b="1" dirty="0"/>
              <a:t>(but only in sporangium wall)</a:t>
            </a:r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480B16-CBF6-4228-8A8B-FA2479642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943099"/>
            <a:ext cx="4022358" cy="561975"/>
          </a:xfrm>
        </p:spPr>
        <p:txBody>
          <a:bodyPr/>
          <a:lstStyle/>
          <a:p>
            <a:pPr algn="ctr"/>
            <a:r>
              <a:rPr lang="en-US" dirty="0"/>
              <a:t>Superficial</a:t>
            </a:r>
          </a:p>
        </p:txBody>
      </p:sp>
      <p:pic>
        <p:nvPicPr>
          <p:cNvPr id="8" name="Content Placeholder 7" descr="A close up of a turtle&#10;&#10;Description generated with high confidence">
            <a:extLst>
              <a:ext uri="{FF2B5EF4-FFF2-40B4-BE49-F238E27FC236}">
                <a16:creationId xmlns:a16="http://schemas.microsoft.com/office/drawing/2014/main" id="{EEDCB704-763A-438E-AFF0-2DA49015E1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32" y="2594158"/>
            <a:ext cx="5657044" cy="384583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653254-30E0-46AD-8E50-74FA16C422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Immersed</a:t>
            </a:r>
          </a:p>
        </p:txBody>
      </p:sp>
      <p:pic>
        <p:nvPicPr>
          <p:cNvPr id="10" name="Content Placeholder 9" descr="A picture containing plant&#10;&#10;Description generated with high confidence">
            <a:extLst>
              <a:ext uri="{FF2B5EF4-FFF2-40B4-BE49-F238E27FC236}">
                <a16:creationId xmlns:a16="http://schemas.microsoft.com/office/drawing/2014/main" id="{9C68672B-031B-4387-A6D3-F33E64A5524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2470821"/>
            <a:ext cx="5512777" cy="2062984"/>
          </a:xfrm>
        </p:spPr>
      </p:pic>
      <p:pic>
        <p:nvPicPr>
          <p:cNvPr id="12" name="Picture 11" descr="A picture containing plant&#10;&#10;Description generated with high confidence">
            <a:extLst>
              <a:ext uri="{FF2B5EF4-FFF2-40B4-BE49-F238E27FC236}">
                <a16:creationId xmlns:a16="http://schemas.microsoft.com/office/drawing/2014/main" id="{D0E6C1B5-6581-4110-8E87-63546EA683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4379158"/>
            <a:ext cx="5512777" cy="206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681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F9FF33-9F4E-49AE-A707-39BD9FB6F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280" y="721684"/>
            <a:ext cx="5282594" cy="56879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B78098-7F32-4B58-8182-90D35C3D1593}"/>
              </a:ext>
            </a:extLst>
          </p:cNvPr>
          <p:cNvSpPr txBox="1"/>
          <p:nvPr/>
        </p:nvSpPr>
        <p:spPr>
          <a:xfrm>
            <a:off x="9469316" y="2180493"/>
            <a:ext cx="2321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Moss Life Cycle</a:t>
            </a:r>
          </a:p>
        </p:txBody>
      </p:sp>
    </p:spTree>
    <p:extLst>
      <p:ext uri="{BB962C8B-B14F-4D97-AF65-F5344CB8AC3E}">
        <p14:creationId xmlns:p14="http://schemas.microsoft.com/office/powerpoint/2010/main" val="4964665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884</Words>
  <Application>Microsoft Office PowerPoint</Application>
  <PresentationFormat>Widescreen</PresentationFormat>
  <Paragraphs>133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Wingdings</vt:lpstr>
      <vt:lpstr>Office Theme</vt:lpstr>
      <vt:lpstr>PowerPoint Presentation</vt:lpstr>
      <vt:lpstr>A Phylogenetic Problem</vt:lpstr>
      <vt:lpstr>Most Likely Scenarios</vt:lpstr>
      <vt:lpstr>What do they look like?</vt:lpstr>
      <vt:lpstr>“Bryophytes”</vt:lpstr>
      <vt:lpstr>“Bryophytes”</vt:lpstr>
      <vt:lpstr>Mosses</vt:lpstr>
      <vt:lpstr>Moss synapomorpy– Stomata (but only in sporangium wall)</vt:lpstr>
      <vt:lpstr>PowerPoint Presentation</vt:lpstr>
      <vt:lpstr>           Moss Anatomy</vt:lpstr>
      <vt:lpstr>Moss Anatomy</vt:lpstr>
      <vt:lpstr>The Moss Sporophyte</vt:lpstr>
      <vt:lpstr>Some Mosses Have No Peristome  (eperistomate)</vt:lpstr>
      <vt:lpstr>The genus Sphagnum is a special case…       Highly absorbent dead hyaline leaf cells between live chlorophyllose cells</vt:lpstr>
      <vt:lpstr>PowerPoint Presentation</vt:lpstr>
      <vt:lpstr>Three types of Peristome in the more typical (peristomate or arthrodontous) mosses…</vt:lpstr>
      <vt:lpstr>            Asexual Reproduction in Mosses</vt:lpstr>
      <vt:lpstr>An Easy Distinction by Growth Habit</vt:lpstr>
      <vt:lpstr>Liverworts</vt:lpstr>
      <vt:lpstr>PowerPoint Presentation</vt:lpstr>
      <vt:lpstr>PowerPoint Presentation</vt:lpstr>
      <vt:lpstr>PowerPoint Presentation</vt:lpstr>
      <vt:lpstr>Leafy Liverworts</vt:lpstr>
      <vt:lpstr>PowerPoint Presentation</vt:lpstr>
      <vt:lpstr>PowerPoint Presentation</vt:lpstr>
      <vt:lpstr>Liverwort Life Cycle</vt:lpstr>
      <vt:lpstr>Asexual Reproduction - Gemmae</vt:lpstr>
      <vt:lpstr>Hornworts</vt:lpstr>
      <vt:lpstr>Be Famous!!</vt:lpstr>
      <vt:lpstr>Be a Bryologist?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Russ Kleinman</dc:creator>
  <cp:lastModifiedBy>Russ Kleinman</cp:lastModifiedBy>
  <cp:revision>48</cp:revision>
  <dcterms:created xsi:type="dcterms:W3CDTF">2017-06-27T17:36:03Z</dcterms:created>
  <dcterms:modified xsi:type="dcterms:W3CDTF">2018-06-13T17:57:06Z</dcterms:modified>
</cp:coreProperties>
</file>